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6" d="100"/>
          <a:sy n="146" d="100"/>
        </p:scale>
        <p:origin x="-1024" y="-104"/>
      </p:cViewPr>
      <p:guideLst>
        <p:guide orient="horz" pos="1081"/>
        <p:guide orient="horz" pos="1826"/>
        <p:guide pos="28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73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92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06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70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1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03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5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669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51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9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8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CE326-D3B3-AB45-AEA0-FC931D087168}" type="datetimeFigureOut">
              <a:rPr lang="en-US" smtClean="0"/>
              <a:pPr/>
              <a:t>14/03/2014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EC956-1CFC-5643-8F3F-8E306CE826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0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078" y="1988840"/>
            <a:ext cx="3149508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162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0864" y="2388213"/>
            <a:ext cx="6833612" cy="7867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 = Digital Object Identifier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164" y="3467713"/>
            <a:ext cx="6833612" cy="12003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i="1" dirty="0" smtClean="0">
                <a:solidFill>
                  <a:srgbClr val="FFB300"/>
                </a:solidFill>
                <a:latin typeface="Helvetica Light"/>
                <a:cs typeface="Helvetica Light"/>
              </a:rPr>
              <a:t>Digital Identifier </a:t>
            </a: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of an </a:t>
            </a:r>
            <a:r>
              <a:rPr lang="en-US" sz="3600" i="1" dirty="0" smtClean="0">
                <a:solidFill>
                  <a:srgbClr val="FFB300"/>
                </a:solidFill>
                <a:latin typeface="Helvetica Light"/>
                <a:cs typeface="Helvetica Light"/>
              </a:rPr>
              <a:t>Object</a:t>
            </a:r>
            <a:endParaRPr lang="en-US" sz="3600" i="1" dirty="0">
              <a:solidFill>
                <a:srgbClr val="FFB300"/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208154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61088" y="2931011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Use DOIs to identify: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997260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61088" y="1546711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Content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87500" y="2209800"/>
            <a:ext cx="447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(As abstract works or particular versions)</a:t>
            </a:r>
            <a:endParaRPr lang="en-US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61088" y="3007211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Related objects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87500" y="3670300"/>
            <a:ext cx="7437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F7F7F"/>
                </a:solidFill>
                <a:latin typeface="Helvetica Light"/>
                <a:cs typeface="Helvetica Light"/>
              </a:rPr>
              <a:t>(e.g. Agreements, participants in content exchange contracts, parties)</a:t>
            </a:r>
            <a:endParaRPr lang="en-US" dirty="0">
              <a:solidFill>
                <a:srgbClr val="7F7F7F"/>
              </a:solidFill>
              <a:latin typeface="Helvetica Light"/>
              <a:cs typeface="Helvetica 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61088" y="4442311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Content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87500" y="5105400"/>
            <a:ext cx="3224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F7F7F"/>
                </a:solidFill>
                <a:latin typeface="Helvetica Light"/>
                <a:cs typeface="Helvetica Light"/>
              </a:rPr>
              <a:t>(e.g. Files, equipment, DVDs)</a:t>
            </a:r>
            <a:endParaRPr lang="en-US" dirty="0">
              <a:solidFill>
                <a:srgbClr val="7F7F7F"/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547132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61088" y="2931011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What’s </a:t>
            </a:r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special</a:t>
            </a: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 about DOIs?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669479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400" y="2054711"/>
            <a:ext cx="680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 DOI identifies an object </a:t>
            </a:r>
            <a:r>
              <a:rPr lang="en-US" sz="2800" b="1" i="1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permanently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, 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even if the object changes its 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location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, 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its 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owner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 or 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other characteristics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8400" y="3937000"/>
            <a:ext cx="680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The DOI does this through </a:t>
            </a:r>
            <a:r>
              <a:rPr lang="en-US" sz="2800" b="1" i="1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redirection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, 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using the 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Handle system</a:t>
            </a:r>
          </a:p>
        </p:txBody>
      </p:sp>
    </p:spTree>
    <p:extLst>
      <p:ext uri="{BB962C8B-B14F-4D97-AF65-F5344CB8AC3E}">
        <p14:creationId xmlns:p14="http://schemas.microsoft.com/office/powerpoint/2010/main" val="3825603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399" y="1750246"/>
            <a:ext cx="72514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The object has </a:t>
            </a:r>
            <a:r>
              <a:rPr lang="en-US" sz="2800" b="1" i="1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metadata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 associated with it.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This 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metadata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 describes the object in whatever </a:t>
            </a: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detail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is appropriate for a service. The minimum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set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is kernel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data and more can be added.</a:t>
            </a:r>
            <a:endParaRPr lang="en-US" sz="2800" i="1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8400" y="4371950"/>
            <a:ext cx="7251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DOIs are supported by the 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 </a:t>
            </a: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Community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to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offer </a:t>
            </a:r>
            <a:r>
              <a:rPr lang="en-US" sz="2800" b="1" i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persistence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.</a:t>
            </a:r>
            <a:endParaRPr lang="en-US" sz="2800" b="1" i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859654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61088" y="2931011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How do DOIs work?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234484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flipV="1">
            <a:off x="2322424" y="1461416"/>
            <a:ext cx="2774731" cy="643719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493" y="6027820"/>
            <a:ext cx="7015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DOIs work across the internet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4001180" y="1694876"/>
            <a:ext cx="3570131" cy="153241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097155" y="1461416"/>
            <a:ext cx="2513785" cy="198664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610940" y="1660080"/>
            <a:ext cx="643668" cy="3705734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22896" y="5106258"/>
            <a:ext cx="4331712" cy="259556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861124" y="4721792"/>
            <a:ext cx="3061772" cy="384466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861124" y="2105135"/>
            <a:ext cx="1461300" cy="2533799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322424" y="2105135"/>
            <a:ext cx="1678756" cy="112216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861124" y="3429000"/>
            <a:ext cx="5592953" cy="1239213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61124" y="3227294"/>
            <a:ext cx="3140056" cy="1440919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3922896" y="3227295"/>
            <a:ext cx="78284" cy="1878963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552736" y="4624719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9552" y="431707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>
            <a:off x="4001180" y="3194914"/>
            <a:ext cx="4253428" cy="21709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884448" y="4984677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 flipH="1">
            <a:off x="6454077" y="1619002"/>
            <a:ext cx="1156376" cy="180999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7236376" y="1296735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4001180" y="1461416"/>
            <a:ext cx="1095975" cy="1765879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749225" y="1131455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648417" y="2851528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2322424" y="2105135"/>
            <a:ext cx="4131653" cy="132386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991891" y="1740405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57823" y="3069000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52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9" grpId="0" animBg="1"/>
      <p:bldP spid="8" grpId="0" animBg="1"/>
      <p:bldP spid="7" grpId="0" animBg="1"/>
      <p:bldP spid="11" grpId="0" animBg="1"/>
      <p:bldP spid="5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493" y="5540681"/>
            <a:ext cx="70153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DOIs are created to an agreed International Standard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12563" y="1217846"/>
            <a:ext cx="5949213" cy="3366478"/>
            <a:chOff x="1412563" y="1217846"/>
            <a:chExt cx="5949213" cy="3366478"/>
          </a:xfrm>
        </p:grpSpPr>
        <p:sp>
          <p:nvSpPr>
            <p:cNvPr id="2" name="Rectangle 1"/>
            <p:cNvSpPr/>
            <p:nvPr/>
          </p:nvSpPr>
          <p:spPr>
            <a:xfrm>
              <a:off x="2618163" y="1217846"/>
              <a:ext cx="495838" cy="495838"/>
            </a:xfrm>
            <a:prstGeom prst="rect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802567" y="1383125"/>
              <a:ext cx="513236" cy="513236"/>
            </a:xfrm>
            <a:prstGeom prst="roundRect">
              <a:avLst/>
            </a:prstGeom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/>
            <p:cNvSpPr/>
            <p:nvPr/>
          </p:nvSpPr>
          <p:spPr>
            <a:xfrm>
              <a:off x="3906145" y="4062390"/>
              <a:ext cx="605443" cy="521934"/>
            </a:xfrm>
            <a:prstGeom prst="triangle">
              <a:avLst/>
            </a:prstGeom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Triangle 15"/>
            <p:cNvSpPr/>
            <p:nvPr/>
          </p:nvSpPr>
          <p:spPr>
            <a:xfrm>
              <a:off x="1412563" y="3988449"/>
              <a:ext cx="495838" cy="495838"/>
            </a:xfrm>
            <a:prstGeom prst="rtTriangle">
              <a:avLst/>
            </a:prstGeom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gular Pentagon 16"/>
            <p:cNvSpPr/>
            <p:nvPr/>
          </p:nvSpPr>
          <p:spPr>
            <a:xfrm>
              <a:off x="3312445" y="2235619"/>
              <a:ext cx="593700" cy="565429"/>
            </a:xfrm>
            <a:prstGeom prst="pentagon">
              <a:avLst/>
            </a:prstGeom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>
              <a:off x="5495989" y="2745642"/>
              <a:ext cx="552352" cy="476166"/>
            </a:xfrm>
            <a:prstGeom prst="hexagon">
              <a:avLst/>
            </a:prstGeom>
            <a:effectLst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60495" y="4062390"/>
              <a:ext cx="495838" cy="495838"/>
            </a:xfrm>
            <a:prstGeom prst="rect">
              <a:avLst/>
            </a:prstGeom>
            <a:effectLst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2361545" y="3429000"/>
              <a:ext cx="513236" cy="513236"/>
            </a:xfrm>
            <a:prstGeom prst="roundRect">
              <a:avLst/>
            </a:prstGeom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37"/>
            <p:cNvSpPr/>
            <p:nvPr/>
          </p:nvSpPr>
          <p:spPr>
            <a:xfrm>
              <a:off x="6756333" y="2661865"/>
              <a:ext cx="605443" cy="521934"/>
            </a:xfrm>
            <a:prstGeom prst="triangle">
              <a:avLst/>
            </a:prstGeom>
            <a:effectLst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ight Triangle 38"/>
            <p:cNvSpPr/>
            <p:nvPr/>
          </p:nvSpPr>
          <p:spPr>
            <a:xfrm>
              <a:off x="6384490" y="1491862"/>
              <a:ext cx="495838" cy="495838"/>
            </a:xfrm>
            <a:prstGeom prst="rtTriangle">
              <a:avLst/>
            </a:prstGeom>
            <a:effec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gular Pentagon 40"/>
            <p:cNvSpPr/>
            <p:nvPr/>
          </p:nvSpPr>
          <p:spPr>
            <a:xfrm>
              <a:off x="4208867" y="3005471"/>
              <a:ext cx="593700" cy="565429"/>
            </a:xfrm>
            <a:prstGeom prst="pentagon">
              <a:avLst/>
            </a:prstGeom>
            <a:effectLst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Hexagon 42"/>
            <p:cNvSpPr/>
            <p:nvPr/>
          </p:nvSpPr>
          <p:spPr>
            <a:xfrm>
              <a:off x="1475657" y="2101923"/>
              <a:ext cx="552352" cy="476166"/>
            </a:xfrm>
            <a:prstGeom prst="hexagon">
              <a:avLst/>
            </a:prstGeom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Oval 44"/>
          <p:cNvSpPr/>
          <p:nvPr/>
        </p:nvSpPr>
        <p:spPr>
          <a:xfrm>
            <a:off x="2497385" y="111446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151588" y="294085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260495" y="1380405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273255" y="3894770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412563" y="1982147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6152717" y="3942236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691417" y="1267700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852474" y="403194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411417" y="2645471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234781" y="2171515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702662" y="266784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249465" y="331194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30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4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6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8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6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8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493" y="5540681"/>
            <a:ext cx="70153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DOIs are created to an agreed International Standard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4151588" y="294085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260495" y="1380405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273255" y="3894770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412563" y="1982147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6152717" y="3942236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691417" y="1267700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852474" y="403194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411417" y="2645471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234781" y="2171515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702662" y="266784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249465" y="331194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497385" y="1114464"/>
            <a:ext cx="720000" cy="720000"/>
          </a:xfrm>
          <a:prstGeom prst="ellipse">
            <a:avLst/>
          </a:prstGeom>
          <a:solidFill>
            <a:srgbClr val="FFB300"/>
          </a:solidFill>
          <a:ln w="12700" cmpd="sng"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DOI_ISO26324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696"/>
          <a:stretch/>
        </p:blipFill>
        <p:spPr>
          <a:xfrm>
            <a:off x="3824007" y="2038717"/>
            <a:ext cx="1587410" cy="1433778"/>
          </a:xfrm>
          <a:prstGeom prst="rect">
            <a:avLst/>
          </a:prstGeom>
        </p:spPr>
      </p:pic>
      <p:pic>
        <p:nvPicPr>
          <p:cNvPr id="31" name="Picture 30" descr="DOI_ISO2632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007" y="2038717"/>
            <a:ext cx="3155652" cy="1433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785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03839" y="2931011"/>
            <a:ext cx="4939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Effective management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25116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xit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 tmFilter="0,0; .5, 0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atabase_orb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023661"/>
            <a:ext cx="3888432" cy="3940978"/>
          </a:xfrm>
          <a:prstGeom prst="rect">
            <a:avLst/>
          </a:prstGeom>
        </p:spPr>
      </p:pic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5375400"/>
            <a:ext cx="914399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DOIs are </a:t>
            </a:r>
            <a:r>
              <a:rPr lang="en-US" sz="240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allocated </a:t>
            </a:r>
            <a:r>
              <a:rPr lang="en-US" sz="240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via </a:t>
            </a:r>
            <a:r>
              <a:rPr lang="en-US" sz="2400" b="1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Registration 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Agencies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who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/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manage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the DOI records, maintain the databases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of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metadata, and participate in the DOI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Community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47864" y="2043533"/>
            <a:ext cx="2448272" cy="2048925"/>
            <a:chOff x="3347864" y="2043533"/>
            <a:chExt cx="2448272" cy="2048925"/>
          </a:xfrm>
        </p:grpSpPr>
        <p:pic>
          <p:nvPicPr>
            <p:cNvPr id="2" name="Picture 1" descr="database_icon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7864" y="2052232"/>
              <a:ext cx="2448272" cy="2040226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808027" y="2043533"/>
              <a:ext cx="152794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Helvetica"/>
                  <a:cs typeface="Helvetica"/>
                </a:rPr>
                <a:t>REGISTRATION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Helvetica"/>
                  <a:cs typeface="Helvetica"/>
                </a:rPr>
                <a:t>AGENCY</a:t>
              </a:r>
              <a:endParaRPr lang="en-US" sz="1400" b="1" dirty="0">
                <a:solidFill>
                  <a:schemeClr val="bg1"/>
                </a:solidFill>
                <a:latin typeface="Helvetica"/>
                <a:cs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2250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5375400"/>
            <a:ext cx="914399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By creating metadata to a 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consistent standard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, sharing and interoperability become possible, allowing users to build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upon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this value for commercial and operational advantage</a:t>
            </a:r>
          </a:p>
        </p:txBody>
      </p:sp>
      <p:pic>
        <p:nvPicPr>
          <p:cNvPr id="6" name="Picture 5" descr="database_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052232"/>
            <a:ext cx="2448272" cy="2040226"/>
          </a:xfrm>
          <a:prstGeom prst="rect">
            <a:avLst/>
          </a:prstGeom>
        </p:spPr>
      </p:pic>
      <p:pic>
        <p:nvPicPr>
          <p:cNvPr id="9" name="Picture 8" descr="database_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498" y="2052232"/>
            <a:ext cx="2448272" cy="2040226"/>
          </a:xfrm>
          <a:prstGeom prst="rect">
            <a:avLst/>
          </a:prstGeom>
        </p:spPr>
      </p:pic>
      <p:pic>
        <p:nvPicPr>
          <p:cNvPr id="12" name="Picture 11" descr="database_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04" y="2052232"/>
            <a:ext cx="2448272" cy="2040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468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055E-6 -4.13154E-6 L 0.33635 -4.13154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88019E-7 -4.13154E-6 L -0.33582 -4.13154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9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93101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W</a:t>
            </a: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hat do DOIs bring to your content?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097669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2602" y="1147730"/>
            <a:ext cx="7691397" cy="5106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Persistence</a:t>
            </a:r>
          </a:p>
          <a:p>
            <a:pPr>
              <a:lnSpc>
                <a:spcPct val="130000"/>
              </a:lnSpc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Interoperability</a:t>
            </a:r>
          </a:p>
          <a:p>
            <a:pPr>
              <a:lnSpc>
                <a:spcPct val="130000"/>
              </a:lnSpc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Extensibility</a:t>
            </a:r>
          </a:p>
          <a:p>
            <a:pPr>
              <a:lnSpc>
                <a:spcPct val="130000"/>
              </a:lnSpc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Platform independence</a:t>
            </a:r>
          </a:p>
          <a:p>
            <a:pPr>
              <a:lnSpc>
                <a:spcPct val="130000"/>
              </a:lnSpc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Dynamic updating</a:t>
            </a:r>
          </a:p>
          <a:p>
            <a:pPr>
              <a:lnSpc>
                <a:spcPct val="130000"/>
              </a:lnSpc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Multiple resolution</a:t>
            </a:r>
          </a:p>
          <a:p>
            <a:pPr>
              <a:lnSpc>
                <a:spcPct val="130000"/>
              </a:lnSpc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Class management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544801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399" y="2553505"/>
            <a:ext cx="72514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 DOI continues to point to the object it identifies even if the object is moved, updated or modified</a:t>
            </a:r>
            <a:endParaRPr lang="en-US" sz="2800" i="1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399" y="1335122"/>
            <a:ext cx="7251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Persistence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96816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399" y="2553505"/>
            <a:ext cx="72514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 common standard and agreed syntactical and semantic approach to metadata makes sharing data from different sources easier and more productive</a:t>
            </a:r>
            <a:endParaRPr lang="en-US" sz="2800" i="1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399" y="1335122"/>
            <a:ext cx="7251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Interoperability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09451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399" y="2553505"/>
            <a:ext cx="72514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Users can build on the standard to develop applications suited to their industry or sector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8399" y="1335122"/>
            <a:ext cx="7251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Extensibility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64486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399" y="2553505"/>
            <a:ext cx="72514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Allows data from different sources to be easily shared and facilitates multiple output formats</a:t>
            </a:r>
            <a:endParaRPr lang="en-US" sz="2800" i="1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399" y="1335122"/>
            <a:ext cx="7251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Platform independence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005498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399" y="2553505"/>
            <a:ext cx="72514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As DOIs are persistent, metadata can be added to or updated over time to further describe the object identified</a:t>
            </a:r>
            <a:endParaRPr lang="en-US" sz="2800" i="1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399" y="1335122"/>
            <a:ext cx="7251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Dynamic updating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58313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399" y="2553505"/>
            <a:ext cx="725147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 DOI can resolve to multiple items of data about an object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.</a:t>
            </a:r>
            <a:endParaRPr lang="en-US" sz="28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  <a:p>
            <a:pPr marL="914400" lvl="1" indent="-457200">
              <a:buFont typeface="Arial"/>
              <a:buChar char="•"/>
            </a:pPr>
            <a:endParaRPr lang="en-US" sz="2000" dirty="0" smtClean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Locations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; rights information; specific services; user-defined data ; etc.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Any item can then be chosen to get appropriate information or deliver automated services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New items of data can be added at any time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399" y="1335122"/>
            <a:ext cx="7251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Multiple resolution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449550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03839" y="2931011"/>
            <a:ext cx="4939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Accurate tracking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25116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xit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 tmFilter="0,0; .5, 0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399" y="2553505"/>
            <a:ext cx="725147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DOIs with similar properties can be grouped together as a class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.</a:t>
            </a:r>
            <a:endParaRPr lang="en-US" sz="28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  <a:p>
            <a:pPr marL="914400" lvl="1" indent="-457200">
              <a:buFont typeface="Arial"/>
              <a:buChar char="•"/>
            </a:pPr>
            <a:endParaRPr lang="en-US" sz="2000" dirty="0" smtClean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The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class can be managed as one thing, so all those DOIs can be easily accessed or modified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New groupings can be made at any time, to create new services 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399" y="1335122"/>
            <a:ext cx="7251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Class management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07499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93101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How do </a:t>
            </a:r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you</a:t>
            </a: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 benefit?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922195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61088" y="1372733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Save</a:t>
            </a:r>
            <a:endParaRPr lang="en-US" sz="36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1088" y="1896638"/>
            <a:ext cx="5628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on the time and cost required to manage your assets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61088" y="2630769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Know</a:t>
            </a:r>
            <a:endParaRPr lang="en-US" sz="36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61088" y="3154674"/>
            <a:ext cx="5440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Helvetica Light"/>
                <a:cs typeface="Helvetica Light"/>
              </a:rPr>
              <a:t>exactly what assets are where, and on which terms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1088" y="3888805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Locate</a:t>
            </a:r>
            <a:endParaRPr lang="en-US" sz="36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61088" y="4412710"/>
            <a:ext cx="523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Helvetica Light"/>
                <a:cs typeface="Helvetica Light"/>
              </a:rPr>
              <a:t>assets and choose them with ease and accuracy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61088" y="5146841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Create</a:t>
            </a:r>
            <a:endParaRPr lang="en-US" sz="36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61088" y="5670746"/>
            <a:ext cx="4340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Helvetica Light"/>
                <a:cs typeface="Helvetica Light"/>
              </a:rPr>
              <a:t>applications to leverage maximum value</a:t>
            </a:r>
          </a:p>
        </p:txBody>
      </p:sp>
    </p:spTree>
    <p:extLst>
      <p:ext uri="{BB962C8B-B14F-4D97-AF65-F5344CB8AC3E}">
        <p14:creationId xmlns:p14="http://schemas.microsoft.com/office/powerpoint/2010/main" val="1798746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93101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Using DOIs is easy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2450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6302945" y="2909645"/>
            <a:ext cx="1584176" cy="1334475"/>
            <a:chOff x="3347864" y="2030089"/>
            <a:chExt cx="2448272" cy="2062369"/>
          </a:xfrm>
        </p:grpSpPr>
        <p:pic>
          <p:nvPicPr>
            <p:cNvPr id="6" name="Picture 5" descr="database_icon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7864" y="2052232"/>
              <a:ext cx="2448272" cy="2040226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686093" y="2030089"/>
              <a:ext cx="1771814" cy="574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000" b="1" dirty="0" smtClean="0">
                  <a:solidFill>
                    <a:schemeClr val="bg1"/>
                  </a:solidFill>
                  <a:latin typeface="Helvetica"/>
                  <a:cs typeface="Helvetica"/>
                </a:rPr>
                <a:t>REGISTRATION</a:t>
              </a:r>
            </a:p>
            <a:p>
              <a:pPr algn="ctr">
                <a:lnSpc>
                  <a:spcPct val="90000"/>
                </a:lnSpc>
              </a:pPr>
              <a:r>
                <a:rPr lang="en-US" sz="1000" b="1" dirty="0" smtClean="0">
                  <a:solidFill>
                    <a:schemeClr val="bg1"/>
                  </a:solidFill>
                  <a:latin typeface="Helvetica"/>
                  <a:cs typeface="Helvetica"/>
                </a:rPr>
                <a:t>AGENCY</a:t>
              </a:r>
              <a:endParaRPr lang="en-US" sz="1000" b="1" dirty="0">
                <a:solidFill>
                  <a:schemeClr val="bg1"/>
                </a:solidFill>
                <a:latin typeface="Helvetica"/>
                <a:cs typeface="Helvetica"/>
              </a:endParaRPr>
            </a:p>
          </p:txBody>
        </p:sp>
      </p:grpSp>
      <p:pic>
        <p:nvPicPr>
          <p:cNvPr id="9" name="Picture 8" descr="database_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348" y="2923973"/>
            <a:ext cx="1584176" cy="1320147"/>
          </a:xfrm>
          <a:prstGeom prst="rect">
            <a:avLst/>
          </a:prstGeom>
        </p:spPr>
      </p:pic>
      <p:pic>
        <p:nvPicPr>
          <p:cNvPr id="11" name="Picture 10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098" y="789232"/>
            <a:ext cx="1429990" cy="1307768"/>
          </a:xfrm>
          <a:prstGeom prst="rect">
            <a:avLst/>
          </a:prstGeom>
        </p:spPr>
      </p:pic>
      <p:pic>
        <p:nvPicPr>
          <p:cNvPr id="12" name="Picture 11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098" y="4799427"/>
            <a:ext cx="1429990" cy="130776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107481" y="1601265"/>
            <a:ext cx="26964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Contact a Registration Agency 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appropriate to your industry or sector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07481" y="5038036"/>
            <a:ext cx="269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Obtain your DOI prefix and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choose your DOI Service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4247" y="5038036"/>
            <a:ext cx="26964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Start working with your 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Agency to register and use 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all the DOIs you need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4247" y="1476931"/>
            <a:ext cx="269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Enjoy the benefits</a:t>
            </a:r>
            <a:endParaRPr lang="en-US" sz="1400" b="1" dirty="0">
              <a:solidFill>
                <a:schemeClr val="bg1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175439" y="1931157"/>
            <a:ext cx="1409111" cy="978488"/>
          </a:xfrm>
          <a:prstGeom prst="straightConnector1">
            <a:avLst/>
          </a:prstGeom>
          <a:ln w="22225" cap="flat">
            <a:solidFill>
              <a:schemeClr val="bg1">
                <a:lumMod val="50000"/>
              </a:schemeClr>
            </a:solidFill>
            <a:prstDash val="dash"/>
            <a:bevel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637670" y="1931157"/>
            <a:ext cx="1296429" cy="978488"/>
          </a:xfrm>
          <a:prstGeom prst="straightConnector1">
            <a:avLst/>
          </a:prstGeom>
          <a:ln w="22225" cap="flat">
            <a:solidFill>
              <a:schemeClr val="bg1">
                <a:lumMod val="50000"/>
              </a:schemeClr>
            </a:solidFill>
            <a:prstDash val="dash"/>
            <a:bevel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5175439" y="4244120"/>
            <a:ext cx="1409111" cy="793916"/>
          </a:xfrm>
          <a:prstGeom prst="straightConnector1">
            <a:avLst/>
          </a:prstGeom>
          <a:ln w="22225" cap="flat">
            <a:solidFill>
              <a:schemeClr val="bg1">
                <a:lumMod val="50000"/>
              </a:schemeClr>
            </a:solidFill>
            <a:prstDash val="dash"/>
            <a:bevel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2637670" y="4244120"/>
            <a:ext cx="1296429" cy="793916"/>
          </a:xfrm>
          <a:prstGeom prst="straightConnector1">
            <a:avLst/>
          </a:prstGeom>
          <a:ln w="22225" cap="flat">
            <a:solidFill>
              <a:schemeClr val="bg1">
                <a:lumMod val="50000"/>
              </a:schemeClr>
            </a:solidFill>
            <a:prstDash val="dash"/>
            <a:bevel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4342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15" grpId="0"/>
      <p:bldP spid="15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272348" y="789232"/>
            <a:ext cx="6614773" cy="5317963"/>
            <a:chOff x="1272348" y="789232"/>
            <a:chExt cx="6614773" cy="5317963"/>
          </a:xfrm>
        </p:grpSpPr>
        <p:grpSp>
          <p:nvGrpSpPr>
            <p:cNvPr id="5" name="Group 4"/>
            <p:cNvGrpSpPr/>
            <p:nvPr/>
          </p:nvGrpSpPr>
          <p:grpSpPr>
            <a:xfrm>
              <a:off x="6302945" y="2909645"/>
              <a:ext cx="1584176" cy="1334475"/>
              <a:chOff x="3347864" y="2030089"/>
              <a:chExt cx="2448272" cy="2062369"/>
            </a:xfrm>
          </p:grpSpPr>
          <p:pic>
            <p:nvPicPr>
              <p:cNvPr id="6" name="Picture 5" descr="database_icon.pn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2052232"/>
                <a:ext cx="2448272" cy="2040226"/>
              </a:xfrm>
              <a:prstGeom prst="rect">
                <a:avLst/>
              </a:prstGeom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4429304" y="2030089"/>
                <a:ext cx="285393" cy="360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endParaRPr lang="en-US" sz="1000" b="1" dirty="0">
                  <a:solidFill>
                    <a:schemeClr val="bg1"/>
                  </a:solidFill>
                  <a:latin typeface="Helvetica"/>
                  <a:cs typeface="Helvetica"/>
                </a:endParaRPr>
              </a:p>
            </p:txBody>
          </p:sp>
        </p:grpSp>
        <p:pic>
          <p:nvPicPr>
            <p:cNvPr id="9" name="Picture 8" descr="database_icon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2348" y="2923973"/>
              <a:ext cx="1584176" cy="1320147"/>
            </a:xfrm>
            <a:prstGeom prst="rect">
              <a:avLst/>
            </a:prstGeom>
          </p:spPr>
        </p:pic>
        <p:pic>
          <p:nvPicPr>
            <p:cNvPr id="11" name="Picture 10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789232"/>
              <a:ext cx="1429990" cy="1307768"/>
            </a:xfrm>
            <a:prstGeom prst="rect">
              <a:avLst/>
            </a:prstGeom>
          </p:spPr>
        </p:pic>
        <p:pic>
          <p:nvPicPr>
            <p:cNvPr id="12" name="Picture 11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4799427"/>
              <a:ext cx="1429990" cy="1307768"/>
            </a:xfrm>
            <a:prstGeom prst="rect">
              <a:avLst/>
            </a:prstGeom>
          </p:spPr>
        </p:pic>
        <p:cxnSp>
          <p:nvCxnSpPr>
            <p:cNvPr id="17" name="Straight Arrow Connector 16"/>
            <p:cNvCxnSpPr/>
            <p:nvPr/>
          </p:nvCxnSpPr>
          <p:spPr>
            <a:xfrm>
              <a:off x="5175439" y="1931157"/>
              <a:ext cx="1409111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2637670" y="1931157"/>
              <a:ext cx="1296429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H="1">
              <a:off x="5175439" y="4244120"/>
              <a:ext cx="1409111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 flipV="1">
              <a:off x="2637670" y="4244120"/>
              <a:ext cx="1296429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1011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95566" y="682538"/>
            <a:ext cx="5697208" cy="5697208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377568" y="4723506"/>
            <a:ext cx="1435074" cy="15502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122572" y="4723506"/>
            <a:ext cx="1534241" cy="14875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365662" y="1626694"/>
            <a:ext cx="1670058" cy="15223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67035" y="1626694"/>
            <a:ext cx="1670058" cy="152230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6136616" y="1726349"/>
            <a:ext cx="1819760" cy="1463000"/>
            <a:chOff x="1272348" y="789232"/>
            <a:chExt cx="6614773" cy="5317963"/>
          </a:xfrm>
        </p:grpSpPr>
        <p:grpSp>
          <p:nvGrpSpPr>
            <p:cNvPr id="5" name="Group 4"/>
            <p:cNvGrpSpPr/>
            <p:nvPr/>
          </p:nvGrpSpPr>
          <p:grpSpPr>
            <a:xfrm>
              <a:off x="6302945" y="2909645"/>
              <a:ext cx="1584176" cy="1334475"/>
              <a:chOff x="3347864" y="2030089"/>
              <a:chExt cx="2448272" cy="2062369"/>
            </a:xfrm>
          </p:grpSpPr>
          <p:pic>
            <p:nvPicPr>
              <p:cNvPr id="6" name="Picture 5" descr="database_icon.pn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2052232"/>
                <a:ext cx="2448272" cy="2040226"/>
              </a:xfrm>
              <a:prstGeom prst="rect">
                <a:avLst/>
              </a:prstGeom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4429304" y="2030089"/>
                <a:ext cx="285393" cy="360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endParaRPr lang="en-US" sz="1000" b="1" dirty="0">
                  <a:solidFill>
                    <a:schemeClr val="bg1"/>
                  </a:solidFill>
                  <a:latin typeface="Helvetica"/>
                  <a:cs typeface="Helvetica"/>
                </a:endParaRPr>
              </a:p>
            </p:txBody>
          </p:sp>
        </p:grpSp>
        <p:pic>
          <p:nvPicPr>
            <p:cNvPr id="9" name="Picture 8" descr="database_icon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2348" y="2923973"/>
              <a:ext cx="1584176" cy="1320147"/>
            </a:xfrm>
            <a:prstGeom prst="rect">
              <a:avLst/>
            </a:prstGeom>
          </p:spPr>
        </p:pic>
        <p:pic>
          <p:nvPicPr>
            <p:cNvPr id="11" name="Picture 10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789232"/>
              <a:ext cx="1429990" cy="1307768"/>
            </a:xfrm>
            <a:prstGeom prst="rect">
              <a:avLst/>
            </a:prstGeom>
          </p:spPr>
        </p:pic>
        <p:pic>
          <p:nvPicPr>
            <p:cNvPr id="12" name="Picture 11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4799427"/>
              <a:ext cx="1429990" cy="1307768"/>
            </a:xfrm>
            <a:prstGeom prst="rect">
              <a:avLst/>
            </a:prstGeom>
          </p:spPr>
        </p:pic>
        <p:cxnSp>
          <p:nvCxnSpPr>
            <p:cNvPr id="17" name="Straight Arrow Connector 16"/>
            <p:cNvCxnSpPr/>
            <p:nvPr/>
          </p:nvCxnSpPr>
          <p:spPr>
            <a:xfrm>
              <a:off x="5175439" y="1931157"/>
              <a:ext cx="1409111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2637670" y="1931157"/>
              <a:ext cx="1296429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H="1">
              <a:off x="5175439" y="4244120"/>
              <a:ext cx="1409111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 flipV="1">
              <a:off x="2637670" y="4244120"/>
              <a:ext cx="1296429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854520" y="4657881"/>
            <a:ext cx="1819760" cy="1463000"/>
            <a:chOff x="1272348" y="789232"/>
            <a:chExt cx="6614773" cy="5317963"/>
          </a:xfrm>
        </p:grpSpPr>
        <p:grpSp>
          <p:nvGrpSpPr>
            <p:cNvPr id="15" name="Group 14"/>
            <p:cNvGrpSpPr/>
            <p:nvPr/>
          </p:nvGrpSpPr>
          <p:grpSpPr>
            <a:xfrm>
              <a:off x="6302945" y="2909645"/>
              <a:ext cx="1584176" cy="1334475"/>
              <a:chOff x="3347864" y="2030089"/>
              <a:chExt cx="2448272" cy="2062369"/>
            </a:xfrm>
          </p:grpSpPr>
          <p:pic>
            <p:nvPicPr>
              <p:cNvPr id="25" name="Picture 24" descr="database_icon.pn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2052232"/>
                <a:ext cx="2448272" cy="2040226"/>
              </a:xfrm>
              <a:prstGeom prst="rect">
                <a:avLst/>
              </a:prstGeom>
            </p:spPr>
          </p:pic>
          <p:sp>
            <p:nvSpPr>
              <p:cNvPr id="26" name="TextBox 25"/>
              <p:cNvSpPr txBox="1"/>
              <p:nvPr/>
            </p:nvSpPr>
            <p:spPr>
              <a:xfrm>
                <a:off x="4429304" y="2030089"/>
                <a:ext cx="285393" cy="360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endParaRPr lang="en-US" sz="1000" b="1" dirty="0">
                  <a:solidFill>
                    <a:schemeClr val="bg1"/>
                  </a:solidFill>
                  <a:latin typeface="Helvetica"/>
                  <a:cs typeface="Helvetica"/>
                </a:endParaRPr>
              </a:p>
            </p:txBody>
          </p:sp>
        </p:grpSp>
        <p:pic>
          <p:nvPicPr>
            <p:cNvPr id="16" name="Picture 15" descr="database_icon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2348" y="2923973"/>
              <a:ext cx="1584176" cy="1320147"/>
            </a:xfrm>
            <a:prstGeom prst="rect">
              <a:avLst/>
            </a:prstGeom>
          </p:spPr>
        </p:pic>
        <p:pic>
          <p:nvPicPr>
            <p:cNvPr id="18" name="Picture 17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789232"/>
              <a:ext cx="1429990" cy="1307768"/>
            </a:xfrm>
            <a:prstGeom prst="rect">
              <a:avLst/>
            </a:prstGeom>
          </p:spPr>
        </p:pic>
        <p:pic>
          <p:nvPicPr>
            <p:cNvPr id="19" name="Picture 18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4799427"/>
              <a:ext cx="1429990" cy="1307768"/>
            </a:xfrm>
            <a:prstGeom prst="rect">
              <a:avLst/>
            </a:prstGeom>
          </p:spPr>
        </p:pic>
        <p:cxnSp>
          <p:nvCxnSpPr>
            <p:cNvPr id="21" name="Straight Arrow Connector 20"/>
            <p:cNvCxnSpPr/>
            <p:nvPr/>
          </p:nvCxnSpPr>
          <p:spPr>
            <a:xfrm>
              <a:off x="5175439" y="1931157"/>
              <a:ext cx="1409111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>
              <a:off x="2637670" y="1931157"/>
              <a:ext cx="1296429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>
              <a:off x="5175439" y="4244120"/>
              <a:ext cx="1409111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 flipV="1">
              <a:off x="2637670" y="4244120"/>
              <a:ext cx="1296429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1277820" y="1726349"/>
            <a:ext cx="1819760" cy="1463000"/>
            <a:chOff x="1272348" y="789232"/>
            <a:chExt cx="6614773" cy="5317963"/>
          </a:xfrm>
        </p:grpSpPr>
        <p:grpSp>
          <p:nvGrpSpPr>
            <p:cNvPr id="28" name="Group 27"/>
            <p:cNvGrpSpPr/>
            <p:nvPr/>
          </p:nvGrpSpPr>
          <p:grpSpPr>
            <a:xfrm>
              <a:off x="6302945" y="2909645"/>
              <a:ext cx="1584176" cy="1334475"/>
              <a:chOff x="3347864" y="2030089"/>
              <a:chExt cx="2448272" cy="2062369"/>
            </a:xfrm>
          </p:grpSpPr>
          <p:pic>
            <p:nvPicPr>
              <p:cNvPr id="38" name="Picture 37" descr="database_icon.pn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2052232"/>
                <a:ext cx="2448272" cy="2040226"/>
              </a:xfrm>
              <a:prstGeom prst="rect">
                <a:avLst/>
              </a:prstGeom>
            </p:spPr>
          </p:pic>
          <p:sp>
            <p:nvSpPr>
              <p:cNvPr id="39" name="TextBox 38"/>
              <p:cNvSpPr txBox="1"/>
              <p:nvPr/>
            </p:nvSpPr>
            <p:spPr>
              <a:xfrm>
                <a:off x="4429304" y="2030089"/>
                <a:ext cx="285393" cy="360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endParaRPr lang="en-US" sz="1000" b="1" dirty="0">
                  <a:solidFill>
                    <a:schemeClr val="bg1"/>
                  </a:solidFill>
                  <a:latin typeface="Helvetica"/>
                  <a:cs typeface="Helvetica"/>
                </a:endParaRPr>
              </a:p>
            </p:txBody>
          </p:sp>
        </p:grpSp>
        <p:pic>
          <p:nvPicPr>
            <p:cNvPr id="29" name="Picture 28" descr="database_icon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2348" y="2923973"/>
              <a:ext cx="1584176" cy="1320147"/>
            </a:xfrm>
            <a:prstGeom prst="rect">
              <a:avLst/>
            </a:prstGeom>
          </p:spPr>
        </p:pic>
        <p:pic>
          <p:nvPicPr>
            <p:cNvPr id="31" name="Picture 30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789232"/>
              <a:ext cx="1429990" cy="1307768"/>
            </a:xfrm>
            <a:prstGeom prst="rect">
              <a:avLst/>
            </a:prstGeom>
          </p:spPr>
        </p:pic>
        <p:pic>
          <p:nvPicPr>
            <p:cNvPr id="33" name="Picture 32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4799427"/>
              <a:ext cx="1429990" cy="1307768"/>
            </a:xfrm>
            <a:prstGeom prst="rect">
              <a:avLst/>
            </a:prstGeom>
          </p:spPr>
        </p:pic>
        <p:cxnSp>
          <p:nvCxnSpPr>
            <p:cNvPr id="34" name="Straight Arrow Connector 33"/>
            <p:cNvCxnSpPr/>
            <p:nvPr/>
          </p:nvCxnSpPr>
          <p:spPr>
            <a:xfrm>
              <a:off x="5175439" y="1931157"/>
              <a:ext cx="1409111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H="1">
              <a:off x="2637670" y="1931157"/>
              <a:ext cx="1296429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>
              <a:off x="5175439" y="4244120"/>
              <a:ext cx="1409111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 flipV="1">
              <a:off x="2637670" y="4244120"/>
              <a:ext cx="1296429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1277820" y="4657881"/>
            <a:ext cx="1819760" cy="1463000"/>
            <a:chOff x="1272348" y="789232"/>
            <a:chExt cx="6614773" cy="5317963"/>
          </a:xfrm>
        </p:grpSpPr>
        <p:grpSp>
          <p:nvGrpSpPr>
            <p:cNvPr id="41" name="Group 40"/>
            <p:cNvGrpSpPr/>
            <p:nvPr/>
          </p:nvGrpSpPr>
          <p:grpSpPr>
            <a:xfrm>
              <a:off x="6302945" y="2909645"/>
              <a:ext cx="1584176" cy="1334475"/>
              <a:chOff x="3347864" y="2030089"/>
              <a:chExt cx="2448272" cy="2062369"/>
            </a:xfrm>
          </p:grpSpPr>
          <p:pic>
            <p:nvPicPr>
              <p:cNvPr id="49" name="Picture 48" descr="database_icon.pn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47864" y="2052232"/>
                <a:ext cx="2448272" cy="2040226"/>
              </a:xfrm>
              <a:prstGeom prst="rect">
                <a:avLst/>
              </a:prstGeom>
            </p:spPr>
          </p:pic>
          <p:sp>
            <p:nvSpPr>
              <p:cNvPr id="50" name="TextBox 49"/>
              <p:cNvSpPr txBox="1"/>
              <p:nvPr/>
            </p:nvSpPr>
            <p:spPr>
              <a:xfrm>
                <a:off x="4429304" y="2030089"/>
                <a:ext cx="285393" cy="360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endParaRPr lang="en-US" sz="1000" b="1" dirty="0">
                  <a:solidFill>
                    <a:schemeClr val="bg1"/>
                  </a:solidFill>
                  <a:latin typeface="Helvetica"/>
                  <a:cs typeface="Helvetica"/>
                </a:endParaRPr>
              </a:p>
            </p:txBody>
          </p:sp>
        </p:grpSp>
        <p:pic>
          <p:nvPicPr>
            <p:cNvPr id="42" name="Picture 41" descr="database_icon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2348" y="2923973"/>
              <a:ext cx="1584176" cy="1320147"/>
            </a:xfrm>
            <a:prstGeom prst="rect">
              <a:avLst/>
            </a:prstGeom>
          </p:spPr>
        </p:pic>
        <p:pic>
          <p:nvPicPr>
            <p:cNvPr id="43" name="Picture 42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789232"/>
              <a:ext cx="1429990" cy="1307768"/>
            </a:xfrm>
            <a:prstGeom prst="rect">
              <a:avLst/>
            </a:prstGeom>
          </p:spPr>
        </p:pic>
        <p:pic>
          <p:nvPicPr>
            <p:cNvPr id="44" name="Picture 43" descr="DOI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98" y="4799427"/>
              <a:ext cx="1429990" cy="1307768"/>
            </a:xfrm>
            <a:prstGeom prst="rect">
              <a:avLst/>
            </a:prstGeom>
          </p:spPr>
        </p:pic>
        <p:cxnSp>
          <p:nvCxnSpPr>
            <p:cNvPr id="45" name="Straight Arrow Connector 44"/>
            <p:cNvCxnSpPr/>
            <p:nvPr/>
          </p:nvCxnSpPr>
          <p:spPr>
            <a:xfrm>
              <a:off x="5175439" y="1931157"/>
              <a:ext cx="1409111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>
              <a:off x="2637670" y="1931157"/>
              <a:ext cx="1296429" cy="978488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H="1">
              <a:off x="5175439" y="4244120"/>
              <a:ext cx="1409111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H="1" flipV="1">
              <a:off x="2637670" y="4244120"/>
              <a:ext cx="1296429" cy="793916"/>
            </a:xfrm>
            <a:prstGeom prst="straightConnector1">
              <a:avLst/>
            </a:prstGeom>
            <a:ln w="22225" cap="flat">
              <a:solidFill>
                <a:schemeClr val="bg1">
                  <a:lumMod val="50000"/>
                </a:schemeClr>
              </a:solidFill>
              <a:prstDash val="dash"/>
              <a:bevel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2450171" y="3049995"/>
            <a:ext cx="422143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Now you’re part of the</a:t>
            </a:r>
          </a:p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 Community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517430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1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pic>
        <p:nvPicPr>
          <p:cNvPr id="54" name="Picture 53" descr="Driven_By_DO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422651"/>
            <a:ext cx="4608512" cy="201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33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03839" y="2931011"/>
            <a:ext cx="4939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Easier automation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251162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xit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 tmFilter="0,0; .5, 0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03839" y="2931011"/>
            <a:ext cx="4939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Creative collaboration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251162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xit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 tmFilter="0,0; .5, 0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61088" y="2931011"/>
            <a:ext cx="6026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ISO Standard compliance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251162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xit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 tmFilter="0,0; .5, 0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61088" y="2388213"/>
            <a:ext cx="6026573" cy="12003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Enhance the value of your content when you are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pic>
        <p:nvPicPr>
          <p:cNvPr id="5" name="Picture 4" descr="Driven_By_DO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871396"/>
            <a:ext cx="2895600" cy="126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162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0864" y="2388213"/>
            <a:ext cx="6833612" cy="7867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 = Digital Object Identifier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164" y="3467713"/>
            <a:ext cx="6833612" cy="12003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i="1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Digital Identifier </a:t>
            </a: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of an </a:t>
            </a:r>
            <a:r>
              <a:rPr lang="en-US" sz="3600" i="1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Object</a:t>
            </a:r>
            <a:endParaRPr lang="en-US" sz="3600" i="1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194948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342900"/>
            <a:ext cx="870124" cy="7957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0864" y="2388213"/>
            <a:ext cx="6833612" cy="7867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DOI = Digital Object Identifier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8164" y="3467713"/>
            <a:ext cx="6833612" cy="12003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i="1" dirty="0" smtClean="0">
                <a:solidFill>
                  <a:srgbClr val="FFB300"/>
                </a:solidFill>
                <a:latin typeface="Helvetica Light"/>
                <a:cs typeface="Helvetica Light"/>
              </a:rPr>
              <a:t>Digital Identifier </a:t>
            </a: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of an </a:t>
            </a:r>
            <a:r>
              <a:rPr lang="en-US" sz="3600" i="1" dirty="0" smtClean="0">
                <a:solidFill>
                  <a:schemeClr val="bg1">
                    <a:lumMod val="50000"/>
                  </a:schemeClr>
                </a:solidFill>
                <a:latin typeface="Helvetica Light"/>
                <a:cs typeface="Helvetica Light"/>
              </a:rPr>
              <a:t>Object</a:t>
            </a:r>
            <a:endParaRPr lang="en-US" sz="3600" i="1" dirty="0">
              <a:solidFill>
                <a:schemeClr val="bg1">
                  <a:lumMod val="50000"/>
                </a:schemeClr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836279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538</Words>
  <Application>Microsoft Macintosh PowerPoint</Application>
  <PresentationFormat>On-screen Show (4:3)</PresentationFormat>
  <Paragraphs>86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Kenneway</dc:creator>
  <cp:lastModifiedBy>Joseph Kenneway</cp:lastModifiedBy>
  <cp:revision>51</cp:revision>
  <dcterms:created xsi:type="dcterms:W3CDTF">2014-02-19T09:18:16Z</dcterms:created>
  <dcterms:modified xsi:type="dcterms:W3CDTF">2014-03-14T16:49:45Z</dcterms:modified>
</cp:coreProperties>
</file>