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357" r:id="rId2"/>
    <p:sldId id="477" r:id="rId3"/>
    <p:sldId id="257" r:id="rId4"/>
    <p:sldId id="443" r:id="rId5"/>
    <p:sldId id="450" r:id="rId6"/>
    <p:sldId id="451" r:id="rId7"/>
    <p:sldId id="467" r:id="rId8"/>
    <p:sldId id="468" r:id="rId9"/>
    <p:sldId id="480" r:id="rId10"/>
    <p:sldId id="479" r:id="rId11"/>
    <p:sldId id="474" r:id="rId12"/>
    <p:sldId id="454" r:id="rId13"/>
    <p:sldId id="478" r:id="rId14"/>
    <p:sldId id="484" r:id="rId15"/>
    <p:sldId id="459" r:id="rId16"/>
    <p:sldId id="461" r:id="rId17"/>
    <p:sldId id="483" r:id="rId18"/>
    <p:sldId id="456" r:id="rId19"/>
    <p:sldId id="409" r:id="rId20"/>
    <p:sldId id="411" r:id="rId21"/>
    <p:sldId id="457" r:id="rId22"/>
    <p:sldId id="420" r:id="rId23"/>
    <p:sldId id="458" r:id="rId24"/>
    <p:sldId id="465" r:id="rId25"/>
    <p:sldId id="485" r:id="rId26"/>
    <p:sldId id="464" r:id="rId27"/>
    <p:sldId id="476" r:id="rId28"/>
    <p:sldId id="436" r:id="rId29"/>
    <p:sldId id="482" r:id="rId30"/>
    <p:sldId id="470" r:id="rId31"/>
    <p:sldId id="486" r:id="rId32"/>
    <p:sldId id="469" r:id="rId33"/>
    <p:sldId id="471" r:id="rId34"/>
    <p:sldId id="481" r:id="rId35"/>
    <p:sldId id="487" r:id="rId36"/>
  </p:sldIdLst>
  <p:sldSz cx="10801350" cy="7200900"/>
  <p:notesSz cx="6858000" cy="9144000"/>
  <p:embeddedFontLst>
    <p:embeddedFont>
      <p:font typeface="微软雅黑" pitchFamily="34" charset="-122"/>
      <p:regular r:id="rId38"/>
      <p:bold r:id="rId39"/>
    </p:embeddedFont>
    <p:embeddedFont>
      <p:font typeface="Impact" pitchFamily="34" charset="0"/>
      <p:regular r:id="rId40"/>
    </p:embeddedFont>
    <p:embeddedFont>
      <p:font typeface="Calibri" pitchFamily="34" charset="0"/>
      <p:regular r:id="rId41"/>
      <p:bold r:id="rId42"/>
      <p:italic r:id="rId43"/>
      <p:boldItalic r:id="rId44"/>
    </p:embeddedFont>
    <p:embeddedFont>
      <p:font typeface="Wingdings 2" pitchFamily="18" charset="2"/>
      <p:regular r:id="rId45"/>
    </p:embeddedFont>
    <p:embeddedFont>
      <p:font typeface="华文新魏" pitchFamily="2" charset="-122"/>
      <p:regular r:id="rId46"/>
    </p:embeddedFont>
    <p:embeddedFont>
      <p:font typeface="黑体" pitchFamily="49" charset="-122"/>
      <p:regular r:id="rId47"/>
    </p:embeddedFont>
  </p:embeddedFontLst>
  <p:defaultTextStyle>
    <a:defPPr>
      <a:defRPr lang="zh-CN"/>
    </a:defPPr>
    <a:lvl1pPr algn="l" defTabSz="1028700" rtl="0" fontAlgn="base">
      <a:spcBef>
        <a:spcPct val="0"/>
      </a:spcBef>
      <a:spcAft>
        <a:spcPct val="0"/>
      </a:spcAft>
      <a:defRPr sz="2000" kern="1200">
        <a:solidFill>
          <a:schemeClr val="tx1"/>
        </a:solidFill>
        <a:latin typeface="Calibri" pitchFamily="34" charset="0"/>
        <a:ea typeface="宋体" charset="-122"/>
        <a:cs typeface="+mn-cs"/>
      </a:defRPr>
    </a:lvl1pPr>
    <a:lvl2pPr marL="514350" indent="-57150" algn="l" defTabSz="1028700" rtl="0" fontAlgn="base">
      <a:spcBef>
        <a:spcPct val="0"/>
      </a:spcBef>
      <a:spcAft>
        <a:spcPct val="0"/>
      </a:spcAft>
      <a:defRPr sz="2000" kern="1200">
        <a:solidFill>
          <a:schemeClr val="tx1"/>
        </a:solidFill>
        <a:latin typeface="Calibri" pitchFamily="34" charset="0"/>
        <a:ea typeface="宋体" charset="-122"/>
        <a:cs typeface="+mn-cs"/>
      </a:defRPr>
    </a:lvl2pPr>
    <a:lvl3pPr marL="1028700" indent="-114300" algn="l" defTabSz="1028700" rtl="0" fontAlgn="base">
      <a:spcBef>
        <a:spcPct val="0"/>
      </a:spcBef>
      <a:spcAft>
        <a:spcPct val="0"/>
      </a:spcAft>
      <a:defRPr sz="2000" kern="1200">
        <a:solidFill>
          <a:schemeClr val="tx1"/>
        </a:solidFill>
        <a:latin typeface="Calibri" pitchFamily="34" charset="0"/>
        <a:ea typeface="宋体" charset="-122"/>
        <a:cs typeface="+mn-cs"/>
      </a:defRPr>
    </a:lvl3pPr>
    <a:lvl4pPr marL="1543050" indent="-171450" algn="l" defTabSz="1028700" rtl="0" fontAlgn="base">
      <a:spcBef>
        <a:spcPct val="0"/>
      </a:spcBef>
      <a:spcAft>
        <a:spcPct val="0"/>
      </a:spcAft>
      <a:defRPr sz="2000" kern="1200">
        <a:solidFill>
          <a:schemeClr val="tx1"/>
        </a:solidFill>
        <a:latin typeface="Calibri" pitchFamily="34" charset="0"/>
        <a:ea typeface="宋体" charset="-122"/>
        <a:cs typeface="+mn-cs"/>
      </a:defRPr>
    </a:lvl4pPr>
    <a:lvl5pPr marL="2057400" indent="-228600" algn="l" defTabSz="1028700" rtl="0" fontAlgn="base">
      <a:spcBef>
        <a:spcPct val="0"/>
      </a:spcBef>
      <a:spcAft>
        <a:spcPct val="0"/>
      </a:spcAft>
      <a:defRPr sz="2000" kern="1200">
        <a:solidFill>
          <a:schemeClr val="tx1"/>
        </a:solidFill>
        <a:latin typeface="Calibri" pitchFamily="34" charset="0"/>
        <a:ea typeface="宋体" charset="-122"/>
        <a:cs typeface="+mn-cs"/>
      </a:defRPr>
    </a:lvl5pPr>
    <a:lvl6pPr marL="2286000" algn="l" defTabSz="914400" rtl="0" eaLnBrk="1" latinLnBrk="0" hangingPunct="1">
      <a:defRPr sz="2000" kern="1200">
        <a:solidFill>
          <a:schemeClr val="tx1"/>
        </a:solidFill>
        <a:latin typeface="Calibri" pitchFamily="34" charset="0"/>
        <a:ea typeface="宋体" charset="-122"/>
        <a:cs typeface="+mn-cs"/>
      </a:defRPr>
    </a:lvl6pPr>
    <a:lvl7pPr marL="2743200" algn="l" defTabSz="914400" rtl="0" eaLnBrk="1" latinLnBrk="0" hangingPunct="1">
      <a:defRPr sz="2000" kern="1200">
        <a:solidFill>
          <a:schemeClr val="tx1"/>
        </a:solidFill>
        <a:latin typeface="Calibri" pitchFamily="34" charset="0"/>
        <a:ea typeface="宋体" charset="-122"/>
        <a:cs typeface="+mn-cs"/>
      </a:defRPr>
    </a:lvl7pPr>
    <a:lvl8pPr marL="3200400" algn="l" defTabSz="914400" rtl="0" eaLnBrk="1" latinLnBrk="0" hangingPunct="1">
      <a:defRPr sz="2000" kern="1200">
        <a:solidFill>
          <a:schemeClr val="tx1"/>
        </a:solidFill>
        <a:latin typeface="Calibri" pitchFamily="34" charset="0"/>
        <a:ea typeface="宋体" charset="-122"/>
        <a:cs typeface="+mn-cs"/>
      </a:defRPr>
    </a:lvl8pPr>
    <a:lvl9pPr marL="3657600" algn="l" defTabSz="914400" rtl="0" eaLnBrk="1" latinLnBrk="0" hangingPunct="1">
      <a:defRPr sz="2000"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B0F0"/>
    <a:srgbClr val="BFBFBF"/>
    <a:srgbClr val="FF6699"/>
    <a:srgbClr val="0D0D0D"/>
    <a:srgbClr val="F2F2F2"/>
    <a:srgbClr val="26262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85505" autoAdjust="0"/>
  </p:normalViewPr>
  <p:slideViewPr>
    <p:cSldViewPr>
      <p:cViewPr varScale="1">
        <p:scale>
          <a:sx n="57" d="100"/>
          <a:sy n="57" d="100"/>
        </p:scale>
        <p:origin x="-864" y="-66"/>
      </p:cViewPr>
      <p:guideLst>
        <p:guide orient="horz" pos="2268"/>
        <p:guide pos="3402"/>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166"/>
    </p:cViewPr>
  </p:sorterViewPr>
  <p:gridSpacing cx="46085125" cy="460851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53FAB2-307E-433E-A303-73944C5EF9C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EDA2900B-9E42-46C2-BAD7-A87A6C89613D}">
      <dgm:prSet phldrT="[文本]" custT="1"/>
      <dgm:spPr/>
      <dgm:t>
        <a:bodyPr/>
        <a:lstStyle/>
        <a:p>
          <a:r>
            <a:rPr lang="zh-CN" altLang="en-US" sz="2400" b="1" dirty="0" smtClean="0">
              <a:solidFill>
                <a:srgbClr val="FFC000"/>
              </a:solidFill>
              <a:latin typeface="微软雅黑" pitchFamily="34" charset="-122"/>
              <a:ea typeface="微软雅黑" pitchFamily="34" charset="-122"/>
            </a:rPr>
            <a:t>成为会员</a:t>
          </a:r>
          <a:endParaRPr lang="zh-CN" altLang="en-US" sz="2400" b="1" dirty="0">
            <a:solidFill>
              <a:srgbClr val="FFC000"/>
            </a:solidFill>
            <a:latin typeface="微软雅黑" pitchFamily="34" charset="-122"/>
            <a:ea typeface="微软雅黑" pitchFamily="34" charset="-122"/>
          </a:endParaRPr>
        </a:p>
      </dgm:t>
    </dgm:pt>
    <dgm:pt modelId="{BE1FCDCA-0927-45AE-B96C-7498D77A07BD}" type="parTrans" cxnId="{F0947CB8-8648-443E-882B-B6CCCDE44983}">
      <dgm:prSet/>
      <dgm:spPr/>
      <dgm:t>
        <a:bodyPr/>
        <a:lstStyle/>
        <a:p>
          <a:endParaRPr lang="zh-CN" altLang="en-US"/>
        </a:p>
      </dgm:t>
    </dgm:pt>
    <dgm:pt modelId="{858111C8-6537-4144-852F-29AB4F0FCADE}" type="sibTrans" cxnId="{F0947CB8-8648-443E-882B-B6CCCDE44983}">
      <dgm:prSet/>
      <dgm:spPr/>
      <dgm:t>
        <a:bodyPr/>
        <a:lstStyle/>
        <a:p>
          <a:endParaRPr lang="zh-CN" altLang="en-US"/>
        </a:p>
      </dgm:t>
    </dgm:pt>
    <dgm:pt modelId="{E72E59A6-6143-40D8-8612-6365AF8DDCD0}">
      <dgm:prSet phldrT="[文本]" custT="1"/>
      <dgm:spPr/>
      <dgm:t>
        <a:bodyPr/>
        <a:lstStyle/>
        <a:p>
          <a:pPr marL="285750" marR="0" indent="0" defTabSz="1333500" eaLnBrk="1" fontAlgn="auto" latinLnBrk="0" hangingPunct="1">
            <a:lnSpc>
              <a:spcPct val="90000"/>
            </a:lnSpc>
            <a:spcBef>
              <a:spcPct val="0"/>
            </a:spcBef>
            <a:spcAft>
              <a:spcPct val="15000"/>
            </a:spcAft>
            <a:buClrTx/>
            <a:buSzTx/>
            <a:buFontTx/>
            <a:buNone/>
            <a:tabLst/>
            <a:defRPr/>
          </a:pPr>
          <a:r>
            <a:rPr lang="zh-CN" altLang="en-US" sz="2000" b="1" dirty="0" smtClean="0">
              <a:latin typeface="微软雅黑" pitchFamily="34" charset="-122"/>
              <a:ea typeface="微软雅黑" pitchFamily="34" charset="-122"/>
            </a:rPr>
            <a:t>尊重</a:t>
          </a:r>
          <a:r>
            <a:rPr lang="zh-CN" altLang="en-US" sz="2000" b="0" dirty="0" smtClean="0">
              <a:latin typeface="微软雅黑" pitchFamily="34" charset="-122"/>
              <a:ea typeface="微软雅黑" pitchFamily="34" charset="-122"/>
            </a:rPr>
            <a:t>出版机构</a:t>
          </a:r>
          <a:r>
            <a:rPr lang="zh-CN" altLang="en-US" sz="2000" dirty="0" smtClean="0">
              <a:latin typeface="微软雅黑" pitchFamily="34" charset="-122"/>
              <a:ea typeface="微软雅黑" pitchFamily="34" charset="-122"/>
            </a:rPr>
            <a:t>意愿和</a:t>
          </a:r>
          <a:r>
            <a:rPr lang="zh-CN" altLang="en-US" sz="2000" b="1" dirty="0" smtClean="0">
              <a:latin typeface="微软雅黑" pitchFamily="34" charset="-122"/>
              <a:ea typeface="微软雅黑" pitchFamily="34" charset="-122"/>
            </a:rPr>
            <a:t>知识产权</a:t>
          </a:r>
          <a:r>
            <a:rPr lang="zh-CN" altLang="en-US" sz="2000"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签署中文</a:t>
          </a:r>
          <a:r>
            <a:rPr lang="en-US" altLang="zh-CN" sz="2000" b="1" dirty="0" smtClean="0">
              <a:latin typeface="微软雅黑" pitchFamily="34" charset="-122"/>
              <a:ea typeface="微软雅黑" pitchFamily="34" charset="-122"/>
            </a:rPr>
            <a:t>DOI</a:t>
          </a:r>
          <a:r>
            <a:rPr lang="zh-CN" altLang="en-US" sz="2000" b="1" dirty="0" smtClean="0">
              <a:latin typeface="微软雅黑" pitchFamily="34" charset="-122"/>
              <a:ea typeface="微软雅黑" pitchFamily="34" charset="-122"/>
            </a:rPr>
            <a:t>服务合同</a:t>
          </a:r>
          <a:endParaRPr lang="zh-CN" altLang="en-US" sz="1800" dirty="0"/>
        </a:p>
      </dgm:t>
    </dgm:pt>
    <dgm:pt modelId="{12C4C023-4174-434F-9F6A-16CEA60E1F6D}" type="parTrans" cxnId="{554BB56E-CE8F-4155-B924-93F1B115C41D}">
      <dgm:prSet/>
      <dgm:spPr/>
      <dgm:t>
        <a:bodyPr/>
        <a:lstStyle/>
        <a:p>
          <a:endParaRPr lang="zh-CN" altLang="en-US"/>
        </a:p>
      </dgm:t>
    </dgm:pt>
    <dgm:pt modelId="{F8865FD4-6B32-4A6D-AEA2-7A54C12B7355}" type="sibTrans" cxnId="{554BB56E-CE8F-4155-B924-93F1B115C41D}">
      <dgm:prSet/>
      <dgm:spPr/>
      <dgm:t>
        <a:bodyPr/>
        <a:lstStyle/>
        <a:p>
          <a:endParaRPr lang="zh-CN" altLang="en-US"/>
        </a:p>
      </dgm:t>
    </dgm:pt>
    <dgm:pt modelId="{419FFEF4-628B-4F84-AA25-F2EDB0E472E1}">
      <dgm:prSet phldrT="[文本]" custT="1"/>
      <dgm:spPr/>
      <dgm:t>
        <a:bodyPr/>
        <a:lstStyle/>
        <a:p>
          <a:r>
            <a:rPr lang="zh-CN" altLang="en-US" sz="2400" b="1" dirty="0" smtClean="0">
              <a:solidFill>
                <a:srgbClr val="FFC000"/>
              </a:solidFill>
              <a:latin typeface="微软雅黑" pitchFamily="34" charset="-122"/>
              <a:ea typeface="微软雅黑" pitchFamily="34" charset="-122"/>
            </a:rPr>
            <a:t>编码加工</a:t>
          </a:r>
          <a:endParaRPr lang="zh-CN" altLang="en-US" sz="2400" b="1" dirty="0">
            <a:solidFill>
              <a:srgbClr val="FFC000"/>
            </a:solidFill>
            <a:latin typeface="微软雅黑" pitchFamily="34" charset="-122"/>
            <a:ea typeface="微软雅黑" pitchFamily="34" charset="-122"/>
          </a:endParaRPr>
        </a:p>
      </dgm:t>
    </dgm:pt>
    <dgm:pt modelId="{C63AAC52-F098-4DBD-8E03-5D908C3D2F7B}" type="parTrans" cxnId="{101E7848-ACAF-4EB6-985D-8D2A9B8AF659}">
      <dgm:prSet/>
      <dgm:spPr/>
      <dgm:t>
        <a:bodyPr/>
        <a:lstStyle/>
        <a:p>
          <a:endParaRPr lang="zh-CN" altLang="en-US"/>
        </a:p>
      </dgm:t>
    </dgm:pt>
    <dgm:pt modelId="{A41A72EF-3A08-428C-8D5A-84F47FD3B0F8}" type="sibTrans" cxnId="{101E7848-ACAF-4EB6-985D-8D2A9B8AF659}">
      <dgm:prSet/>
      <dgm:spPr/>
      <dgm:t>
        <a:bodyPr/>
        <a:lstStyle/>
        <a:p>
          <a:endParaRPr lang="zh-CN" altLang="en-US"/>
        </a:p>
      </dgm:t>
    </dgm:pt>
    <dgm:pt modelId="{EF3EAD00-8EFE-4750-9694-2A983FF6E24E}">
      <dgm:prSet phldrT="[文本]" custT="1"/>
      <dgm:spPr/>
      <dgm:t>
        <a:bodyPr/>
        <a:lstStyle/>
        <a:p>
          <a:pPr marL="285750" marR="0" indent="0" defTabSz="1600200" eaLnBrk="1" fontAlgn="auto" latinLnBrk="0" hangingPunct="1">
            <a:lnSpc>
              <a:spcPct val="90000"/>
            </a:lnSpc>
            <a:spcBef>
              <a:spcPct val="0"/>
            </a:spcBef>
            <a:spcAft>
              <a:spcPct val="15000"/>
            </a:spcAft>
            <a:buClrTx/>
            <a:buSzTx/>
            <a:buFontTx/>
            <a:buNone/>
            <a:tabLst/>
            <a:defRPr/>
          </a:pPr>
          <a:r>
            <a:rPr lang="zh-CN" altLang="en-US" sz="2000" b="1" dirty="0" smtClean="0">
              <a:latin typeface="微软雅黑" pitchFamily="34" charset="-122"/>
              <a:ea typeface="微软雅黑" pitchFamily="34" charset="-122"/>
            </a:rPr>
            <a:t>出版机构会员</a:t>
          </a:r>
          <a:r>
            <a:rPr lang="zh-CN" altLang="en-US" sz="2000" dirty="0" smtClean="0">
              <a:latin typeface="微软雅黑" pitchFamily="34" charset="-122"/>
              <a:ea typeface="微软雅黑" pitchFamily="34" charset="-122"/>
            </a:rPr>
            <a:t>按中文</a:t>
          </a:r>
          <a:r>
            <a:rPr lang="en-US" altLang="zh-CN" sz="2000" dirty="0" smtClean="0">
              <a:latin typeface="微软雅黑" pitchFamily="34" charset="-122"/>
              <a:ea typeface="微软雅黑" pitchFamily="34" charset="-122"/>
            </a:rPr>
            <a:t>DOI</a:t>
          </a:r>
          <a:r>
            <a:rPr lang="zh-CN" altLang="en-US" sz="2000" dirty="0" smtClean="0">
              <a:latin typeface="微软雅黑" pitchFamily="34" charset="-122"/>
              <a:ea typeface="微软雅黑" pitchFamily="34" charset="-122"/>
            </a:rPr>
            <a:t>规范</a:t>
          </a:r>
          <a:r>
            <a:rPr lang="zh-CN" altLang="en-US" sz="2000" b="1" dirty="0" smtClean="0">
              <a:latin typeface="微软雅黑" pitchFamily="34" charset="-122"/>
              <a:ea typeface="微软雅黑" pitchFamily="34" charset="-122"/>
            </a:rPr>
            <a:t>自行编制</a:t>
          </a:r>
          <a:r>
            <a:rPr lang="en-US" altLang="zh-CN" sz="2000" b="1" dirty="0" smtClean="0">
              <a:latin typeface="微软雅黑" pitchFamily="34" charset="-122"/>
              <a:ea typeface="微软雅黑" pitchFamily="34" charset="-122"/>
            </a:rPr>
            <a:t>DOI</a:t>
          </a:r>
          <a:r>
            <a:rPr lang="zh-CN" altLang="en-US" sz="2000" b="1" dirty="0" smtClean="0">
              <a:latin typeface="微软雅黑" pitchFamily="34" charset="-122"/>
              <a:ea typeface="微软雅黑" pitchFamily="34" charset="-122"/>
            </a:rPr>
            <a:t>码</a:t>
          </a:r>
          <a:endParaRPr lang="zh-CN" altLang="en-US" sz="3600" dirty="0"/>
        </a:p>
      </dgm:t>
    </dgm:pt>
    <dgm:pt modelId="{25BC53D5-B58B-4188-9C17-33CAA119D80B}" type="parTrans" cxnId="{D3A277DE-13CE-4B9C-80C3-1DCFFFCEEAD8}">
      <dgm:prSet/>
      <dgm:spPr/>
      <dgm:t>
        <a:bodyPr/>
        <a:lstStyle/>
        <a:p>
          <a:endParaRPr lang="zh-CN" altLang="en-US"/>
        </a:p>
      </dgm:t>
    </dgm:pt>
    <dgm:pt modelId="{C783F99D-DA0D-42FB-B613-5D32423E1FD1}" type="sibTrans" cxnId="{D3A277DE-13CE-4B9C-80C3-1DCFFFCEEAD8}">
      <dgm:prSet/>
      <dgm:spPr/>
      <dgm:t>
        <a:bodyPr/>
        <a:lstStyle/>
        <a:p>
          <a:endParaRPr lang="zh-CN" altLang="en-US"/>
        </a:p>
      </dgm:t>
    </dgm:pt>
    <dgm:pt modelId="{38DFF080-6CB5-4D2D-A449-785250F44C18}">
      <dgm:prSet phldrT="[文本]" custT="1"/>
      <dgm:spPr/>
      <dgm:t>
        <a:bodyPr/>
        <a:lstStyle/>
        <a:p>
          <a:pPr marL="285750" indent="0" defTabSz="1600200">
            <a:lnSpc>
              <a:spcPct val="90000"/>
            </a:lnSpc>
            <a:spcBef>
              <a:spcPct val="0"/>
            </a:spcBef>
            <a:spcAft>
              <a:spcPct val="15000"/>
            </a:spcAft>
            <a:buNone/>
          </a:pPr>
          <a:endParaRPr lang="zh-CN" altLang="en-US" sz="3600" dirty="0"/>
        </a:p>
      </dgm:t>
    </dgm:pt>
    <dgm:pt modelId="{1FF08099-0026-49DA-B208-25528E6A7E05}" type="parTrans" cxnId="{0A6712B6-6852-4A79-94B0-CBBB21598F8C}">
      <dgm:prSet/>
      <dgm:spPr/>
      <dgm:t>
        <a:bodyPr/>
        <a:lstStyle/>
        <a:p>
          <a:endParaRPr lang="zh-CN" altLang="en-US"/>
        </a:p>
      </dgm:t>
    </dgm:pt>
    <dgm:pt modelId="{853575D4-F65A-442C-994B-18D7B036FDD1}" type="sibTrans" cxnId="{0A6712B6-6852-4A79-94B0-CBBB21598F8C}">
      <dgm:prSet/>
      <dgm:spPr/>
      <dgm:t>
        <a:bodyPr/>
        <a:lstStyle/>
        <a:p>
          <a:endParaRPr lang="zh-CN" altLang="en-US"/>
        </a:p>
      </dgm:t>
    </dgm:pt>
    <dgm:pt modelId="{9025CEE3-46E8-451D-A903-493ABEEDEB1A}">
      <dgm:prSet phldrT="[文本]" custT="1"/>
      <dgm:spPr/>
      <dgm:t>
        <a:bodyPr/>
        <a:lstStyle/>
        <a:p>
          <a:r>
            <a:rPr lang="zh-CN" altLang="en-US" sz="2400" b="1" dirty="0" smtClean="0">
              <a:solidFill>
                <a:srgbClr val="FFC000"/>
              </a:solidFill>
              <a:latin typeface="微软雅黑" pitchFamily="34" charset="-122"/>
              <a:ea typeface="微软雅黑" pitchFamily="34" charset="-122"/>
            </a:rPr>
            <a:t>注册发布</a:t>
          </a:r>
          <a:endParaRPr lang="zh-CN" altLang="en-US" sz="2400" b="1" dirty="0">
            <a:solidFill>
              <a:srgbClr val="FFC000"/>
            </a:solidFill>
            <a:latin typeface="微软雅黑" pitchFamily="34" charset="-122"/>
            <a:ea typeface="微软雅黑" pitchFamily="34" charset="-122"/>
          </a:endParaRPr>
        </a:p>
      </dgm:t>
    </dgm:pt>
    <dgm:pt modelId="{1E87A833-7A0C-4F38-94CA-B444FC0C33D1}" type="parTrans" cxnId="{9C62D64A-9E7F-4DB6-9F28-9DE0221E6CEA}">
      <dgm:prSet/>
      <dgm:spPr/>
      <dgm:t>
        <a:bodyPr/>
        <a:lstStyle/>
        <a:p>
          <a:endParaRPr lang="zh-CN" altLang="en-US"/>
        </a:p>
      </dgm:t>
    </dgm:pt>
    <dgm:pt modelId="{A5B72417-BCE8-45DB-91EF-36EFAA182C52}" type="sibTrans" cxnId="{9C62D64A-9E7F-4DB6-9F28-9DE0221E6CEA}">
      <dgm:prSet/>
      <dgm:spPr/>
      <dgm:t>
        <a:bodyPr/>
        <a:lstStyle/>
        <a:p>
          <a:endParaRPr lang="zh-CN" altLang="en-US"/>
        </a:p>
      </dgm:t>
    </dgm:pt>
    <dgm:pt modelId="{09A99FC4-F2CE-4101-BB08-D68554DB7A30}">
      <dgm:prSet phldrT="[文本]" custT="1"/>
      <dgm:spPr/>
      <dgm:t>
        <a:bodyPr/>
        <a:lstStyle/>
        <a:p>
          <a:pPr marL="285750" marR="0" indent="0" defTabSz="1600200" eaLnBrk="1" fontAlgn="auto" latinLnBrk="0" hangingPunct="1">
            <a:lnSpc>
              <a:spcPct val="90000"/>
            </a:lnSpc>
            <a:spcBef>
              <a:spcPct val="0"/>
            </a:spcBef>
            <a:spcAft>
              <a:spcPct val="15000"/>
            </a:spcAft>
            <a:buClrTx/>
            <a:buSzTx/>
            <a:buFontTx/>
            <a:buNone/>
            <a:tabLst/>
            <a:defRPr/>
          </a:pPr>
          <a:r>
            <a:rPr lang="zh-CN" altLang="en-US" sz="2000" b="1" dirty="0" smtClean="0">
              <a:latin typeface="微软雅黑" pitchFamily="34" charset="-122"/>
              <a:ea typeface="微软雅黑" pitchFamily="34" charset="-122"/>
            </a:rPr>
            <a:t>出版机构会员注册</a:t>
          </a:r>
          <a:r>
            <a:rPr lang="en-US" altLang="zh-CN" sz="2000" b="1" dirty="0" smtClean="0">
              <a:latin typeface="微软雅黑" pitchFamily="34" charset="-122"/>
              <a:ea typeface="微软雅黑" pitchFamily="34" charset="-122"/>
            </a:rPr>
            <a:t>DOI</a:t>
          </a:r>
          <a:r>
            <a:rPr lang="zh-CN" altLang="en-US" sz="2000" b="1" dirty="0" smtClean="0">
              <a:latin typeface="微软雅黑" pitchFamily="34" charset="-122"/>
              <a:ea typeface="微软雅黑" pitchFamily="34" charset="-122"/>
            </a:rPr>
            <a:t>、更新</a:t>
          </a:r>
          <a:r>
            <a:rPr lang="en-US" altLang="zh-CN" sz="2000" b="0" dirty="0" smtClean="0">
              <a:latin typeface="微软雅黑" pitchFamily="34" charset="-122"/>
              <a:ea typeface="微软雅黑" pitchFamily="34" charset="-122"/>
            </a:rPr>
            <a:t>DOI</a:t>
          </a:r>
          <a:r>
            <a:rPr lang="zh-CN" altLang="en-US" sz="2000" b="1" dirty="0" smtClean="0">
              <a:latin typeface="微软雅黑" pitchFamily="34" charset="-122"/>
              <a:ea typeface="微软雅黑" pitchFamily="34" charset="-122"/>
            </a:rPr>
            <a:t>元数据，</a:t>
          </a:r>
          <a:r>
            <a:rPr lang="zh-CN" altLang="en-US" sz="2000" b="0" dirty="0" smtClean="0">
              <a:latin typeface="微软雅黑" pitchFamily="34" charset="-122"/>
              <a:ea typeface="微软雅黑" pitchFamily="34" charset="-122"/>
            </a:rPr>
            <a:t>并可</a:t>
          </a:r>
          <a:r>
            <a:rPr lang="zh-CN" altLang="en-US" sz="2000" b="1" dirty="0" smtClean="0">
              <a:latin typeface="微软雅黑" pitchFamily="34" charset="-122"/>
              <a:ea typeface="微软雅黑" pitchFamily="34" charset="-122"/>
            </a:rPr>
            <a:t>查询引文</a:t>
          </a:r>
          <a:r>
            <a:rPr lang="en-US" altLang="zh-CN" sz="2000" b="1" dirty="0" smtClean="0">
              <a:latin typeface="微软雅黑" pitchFamily="34" charset="-122"/>
              <a:ea typeface="微软雅黑" pitchFamily="34" charset="-122"/>
            </a:rPr>
            <a:t>DOI</a:t>
          </a:r>
          <a:r>
            <a:rPr lang="zh-CN" altLang="en-US" sz="2000" b="1" dirty="0" smtClean="0">
              <a:latin typeface="微软雅黑" pitchFamily="34" charset="-122"/>
              <a:ea typeface="微软雅黑" pitchFamily="34" charset="-122"/>
            </a:rPr>
            <a:t>，查询、统计被引情况</a:t>
          </a:r>
        </a:p>
      </dgm:t>
    </dgm:pt>
    <dgm:pt modelId="{57FBA5BD-F207-46B3-8845-FD8BED06FBFD}" type="parTrans" cxnId="{4208CBB2-C447-49AE-9DD5-D61189BC8E23}">
      <dgm:prSet/>
      <dgm:spPr/>
      <dgm:t>
        <a:bodyPr/>
        <a:lstStyle/>
        <a:p>
          <a:endParaRPr lang="zh-CN" altLang="en-US"/>
        </a:p>
      </dgm:t>
    </dgm:pt>
    <dgm:pt modelId="{1353CC79-84A2-4A8C-9E3A-BC6976721CFE}" type="sibTrans" cxnId="{4208CBB2-C447-49AE-9DD5-D61189BC8E23}">
      <dgm:prSet/>
      <dgm:spPr/>
      <dgm:t>
        <a:bodyPr/>
        <a:lstStyle/>
        <a:p>
          <a:endParaRPr lang="zh-CN" altLang="en-US"/>
        </a:p>
      </dgm:t>
    </dgm:pt>
    <dgm:pt modelId="{1442D7F3-DF37-4EBE-A37F-968D5494C3CB}">
      <dgm:prSet phldrT="[文本]" custT="1"/>
      <dgm:spPr/>
      <dgm:t>
        <a:bodyPr/>
        <a:lstStyle/>
        <a:p>
          <a:pPr marL="285750" marR="0" indent="0" defTabSz="1600200" eaLnBrk="1" fontAlgn="auto" latinLnBrk="0" hangingPunct="1">
            <a:lnSpc>
              <a:spcPct val="90000"/>
            </a:lnSpc>
            <a:spcBef>
              <a:spcPct val="0"/>
            </a:spcBef>
            <a:spcAft>
              <a:spcPct val="15000"/>
            </a:spcAft>
            <a:buClrTx/>
            <a:buSzTx/>
            <a:buFontTx/>
            <a:buNone/>
            <a:tabLst/>
            <a:defRPr/>
          </a:pPr>
          <a:r>
            <a:rPr lang="zh-CN" altLang="en-US" sz="2000" b="1" dirty="0" smtClean="0">
              <a:latin typeface="微软雅黑" pitchFamily="34" charset="-122"/>
              <a:ea typeface="微软雅黑" pitchFamily="34" charset="-122"/>
            </a:rPr>
            <a:t>出版机构会员印刷、发布</a:t>
          </a:r>
          <a:r>
            <a:rPr lang="en-US" altLang="zh-CN" sz="2000" dirty="0" smtClean="0">
              <a:latin typeface="微软雅黑" pitchFamily="34" charset="-122"/>
              <a:ea typeface="微软雅黑" pitchFamily="34" charset="-122"/>
            </a:rPr>
            <a:t>DOI</a:t>
          </a:r>
          <a:r>
            <a:rPr lang="zh-CN" altLang="en-US" sz="2000" dirty="0" smtClean="0">
              <a:latin typeface="微软雅黑" pitchFamily="34" charset="-122"/>
              <a:ea typeface="微软雅黑" pitchFamily="34" charset="-122"/>
            </a:rPr>
            <a:t>码</a:t>
          </a:r>
          <a:endParaRPr lang="en-US" altLang="zh-CN" sz="2000" dirty="0" smtClean="0">
            <a:latin typeface="微软雅黑" pitchFamily="34" charset="-122"/>
            <a:ea typeface="微软雅黑" pitchFamily="34" charset="-122"/>
          </a:endParaRPr>
        </a:p>
        <a:p>
          <a:pPr marL="285750" indent="0" defTabSz="1600200">
            <a:lnSpc>
              <a:spcPct val="90000"/>
            </a:lnSpc>
            <a:spcBef>
              <a:spcPct val="0"/>
            </a:spcBef>
            <a:spcAft>
              <a:spcPct val="15000"/>
            </a:spcAft>
            <a:buNone/>
          </a:pPr>
          <a:endParaRPr lang="zh-CN" altLang="en-US" sz="3600" dirty="0"/>
        </a:p>
      </dgm:t>
    </dgm:pt>
    <dgm:pt modelId="{31A2F43A-C680-493E-8808-1ABEE515D4F0}" type="parTrans" cxnId="{4A980C95-E358-4EE6-A6F6-CC1C8DFA5AE8}">
      <dgm:prSet/>
      <dgm:spPr/>
      <dgm:t>
        <a:bodyPr/>
        <a:lstStyle/>
        <a:p>
          <a:endParaRPr lang="zh-CN" altLang="en-US"/>
        </a:p>
      </dgm:t>
    </dgm:pt>
    <dgm:pt modelId="{17B7FE5C-0445-45CB-AB1C-0E5A7FDED5F8}" type="sibTrans" cxnId="{4A980C95-E358-4EE6-A6F6-CC1C8DFA5AE8}">
      <dgm:prSet/>
      <dgm:spPr/>
      <dgm:t>
        <a:bodyPr/>
        <a:lstStyle/>
        <a:p>
          <a:endParaRPr lang="zh-CN" altLang="en-US"/>
        </a:p>
      </dgm:t>
    </dgm:pt>
    <dgm:pt modelId="{11CE8AD5-A90E-46AE-9799-0DD154ECCDA5}">
      <dgm:prSet phldrT="[文本]" custT="1"/>
      <dgm:spPr/>
      <dgm:t>
        <a:bodyPr/>
        <a:lstStyle/>
        <a:p>
          <a:pPr marL="285750" marR="0" indent="0" defTabSz="1333500" eaLnBrk="1" fontAlgn="auto" latinLnBrk="0" hangingPunct="1">
            <a:lnSpc>
              <a:spcPct val="90000"/>
            </a:lnSpc>
            <a:spcBef>
              <a:spcPct val="0"/>
            </a:spcBef>
            <a:spcAft>
              <a:spcPct val="15000"/>
            </a:spcAft>
            <a:buClrTx/>
            <a:buSzTx/>
            <a:buFontTx/>
            <a:buNone/>
            <a:tabLst/>
            <a:defRPr/>
          </a:pPr>
          <a:r>
            <a:rPr lang="zh-CN" altLang="en-US" sz="2000" b="1" dirty="0" smtClean="0">
              <a:latin typeface="微软雅黑" pitchFamily="34" charset="-122"/>
              <a:ea typeface="微软雅黑" pitchFamily="34" charset="-122"/>
            </a:rPr>
            <a:t>开通</a:t>
          </a:r>
          <a:r>
            <a:rPr lang="zh-CN" altLang="en-US" sz="2000" dirty="0" smtClean="0">
              <a:latin typeface="微软雅黑" pitchFamily="34" charset="-122"/>
              <a:ea typeface="微软雅黑" pitchFamily="34" charset="-122"/>
            </a:rPr>
            <a:t>中文</a:t>
          </a:r>
          <a:r>
            <a:rPr lang="en-US" altLang="zh-CN" sz="2000" dirty="0" smtClean="0">
              <a:latin typeface="微软雅黑" pitchFamily="34" charset="-122"/>
              <a:ea typeface="微软雅黑" pitchFamily="34" charset="-122"/>
            </a:rPr>
            <a:t>DOI</a:t>
          </a:r>
          <a:r>
            <a:rPr lang="zh-CN" altLang="en-US" sz="2000" b="1" dirty="0" smtClean="0">
              <a:latin typeface="微软雅黑" pitchFamily="34" charset="-122"/>
              <a:ea typeface="微软雅黑" pitchFamily="34" charset="-122"/>
            </a:rPr>
            <a:t>会员系统帐号</a:t>
          </a:r>
          <a:r>
            <a:rPr lang="zh-CN" altLang="en-US" sz="2000"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提供注册工具</a:t>
          </a:r>
          <a:r>
            <a:rPr lang="zh-CN" altLang="en-US" sz="2000" dirty="0" smtClean="0">
              <a:latin typeface="微软雅黑" pitchFamily="34" charset="-122"/>
              <a:ea typeface="微软雅黑" pitchFamily="34" charset="-122"/>
            </a:rPr>
            <a:t>，提供</a:t>
          </a:r>
          <a:r>
            <a:rPr lang="zh-CN" altLang="en-US" sz="2000" b="1" dirty="0" smtClean="0">
              <a:latin typeface="微软雅黑" pitchFamily="34" charset="-122"/>
              <a:ea typeface="微软雅黑" pitchFamily="34" charset="-122"/>
            </a:rPr>
            <a:t>自动化接口</a:t>
          </a:r>
          <a:endParaRPr lang="en-US" altLang="zh-CN" sz="2000" b="1" dirty="0" smtClean="0">
            <a:latin typeface="微软雅黑" pitchFamily="34" charset="-122"/>
            <a:ea typeface="微软雅黑" pitchFamily="34" charset="-122"/>
          </a:endParaRPr>
        </a:p>
        <a:p>
          <a:pPr marL="0" marR="0" indent="0" defTabSz="914400" eaLnBrk="1" fontAlgn="auto" latinLnBrk="0" hangingPunct="1">
            <a:lnSpc>
              <a:spcPct val="100000"/>
            </a:lnSpc>
            <a:spcBef>
              <a:spcPts val="0"/>
            </a:spcBef>
            <a:spcAft>
              <a:spcPts val="0"/>
            </a:spcAft>
            <a:buClrTx/>
            <a:buSzTx/>
            <a:buFontTx/>
            <a:buNone/>
            <a:tabLst/>
            <a:defRPr/>
          </a:pPr>
          <a:endParaRPr lang="zh-CN" altLang="en-US" dirty="0"/>
        </a:p>
      </dgm:t>
    </dgm:pt>
    <dgm:pt modelId="{19693B68-C9DE-472E-B54F-83C30C200729}" type="parTrans" cxnId="{DABFAECD-09AA-42C3-BF8E-5A27160F48DF}">
      <dgm:prSet/>
      <dgm:spPr/>
      <dgm:t>
        <a:bodyPr/>
        <a:lstStyle/>
        <a:p>
          <a:endParaRPr lang="zh-CN" altLang="en-US"/>
        </a:p>
      </dgm:t>
    </dgm:pt>
    <dgm:pt modelId="{6628F322-9406-4191-89E4-2C90D66FE3C3}" type="sibTrans" cxnId="{DABFAECD-09AA-42C3-BF8E-5A27160F48DF}">
      <dgm:prSet/>
      <dgm:spPr/>
      <dgm:t>
        <a:bodyPr/>
        <a:lstStyle/>
        <a:p>
          <a:endParaRPr lang="zh-CN" altLang="en-US"/>
        </a:p>
      </dgm:t>
    </dgm:pt>
    <dgm:pt modelId="{56DF15CA-41C3-4029-9BD3-F4F16CBFCE93}">
      <dgm:prSet phldrT="[文本]" custT="1"/>
      <dgm:spPr/>
      <dgm:t>
        <a:bodyPr/>
        <a:lstStyle/>
        <a:p>
          <a:pPr marL="285750" marR="0" indent="0" defTabSz="1600200" eaLnBrk="1" fontAlgn="auto" latinLnBrk="0" hangingPunct="1">
            <a:lnSpc>
              <a:spcPct val="90000"/>
            </a:lnSpc>
            <a:spcBef>
              <a:spcPct val="0"/>
            </a:spcBef>
            <a:spcAft>
              <a:spcPct val="15000"/>
            </a:spcAft>
            <a:buClrTx/>
            <a:buSzTx/>
            <a:buFontTx/>
            <a:buNone/>
            <a:tabLst/>
            <a:defRPr/>
          </a:pPr>
          <a:r>
            <a:rPr lang="zh-CN" altLang="en-US" sz="2000" b="1" dirty="0" smtClean="0">
              <a:latin typeface="微软雅黑" pitchFamily="34" charset="-122"/>
              <a:ea typeface="微软雅黑" pitchFamily="34" charset="-122"/>
            </a:rPr>
            <a:t>加工注册数据</a:t>
          </a:r>
          <a:endParaRPr lang="en-US" altLang="zh-CN" sz="2000" b="1" dirty="0" smtClean="0">
            <a:latin typeface="微软雅黑" pitchFamily="34" charset="-122"/>
            <a:ea typeface="微软雅黑" pitchFamily="34" charset="-122"/>
          </a:endParaRPr>
        </a:p>
        <a:p>
          <a:pPr marL="285750" indent="0" defTabSz="1600200">
            <a:lnSpc>
              <a:spcPct val="90000"/>
            </a:lnSpc>
            <a:spcBef>
              <a:spcPct val="0"/>
            </a:spcBef>
            <a:spcAft>
              <a:spcPct val="15000"/>
            </a:spcAft>
            <a:buNone/>
          </a:pPr>
          <a:endParaRPr lang="zh-CN" altLang="en-US" sz="3600" dirty="0"/>
        </a:p>
      </dgm:t>
    </dgm:pt>
    <dgm:pt modelId="{B040C05F-392D-4F45-A7F0-BDBA3753763E}" type="parTrans" cxnId="{E1CD2FF2-27C5-4227-B25E-F86F8B818A30}">
      <dgm:prSet/>
      <dgm:spPr/>
      <dgm:t>
        <a:bodyPr/>
        <a:lstStyle/>
        <a:p>
          <a:endParaRPr lang="zh-CN" altLang="en-US"/>
        </a:p>
      </dgm:t>
    </dgm:pt>
    <dgm:pt modelId="{0B825BBD-8416-4CEE-A9D2-E069839C64FD}" type="sibTrans" cxnId="{E1CD2FF2-27C5-4227-B25E-F86F8B818A30}">
      <dgm:prSet/>
      <dgm:spPr/>
      <dgm:t>
        <a:bodyPr/>
        <a:lstStyle/>
        <a:p>
          <a:endParaRPr lang="zh-CN" altLang="en-US"/>
        </a:p>
      </dgm:t>
    </dgm:pt>
    <dgm:pt modelId="{B883AF32-250A-4720-992E-267529D31B54}">
      <dgm:prSet phldrT="[文本]" custT="1"/>
      <dgm:spPr/>
      <dgm:t>
        <a:bodyPr/>
        <a:lstStyle/>
        <a:p>
          <a:pPr marL="285750" marR="0" indent="0" defTabSz="1600200" eaLnBrk="1" fontAlgn="auto" latinLnBrk="0" hangingPunct="1">
            <a:lnSpc>
              <a:spcPct val="90000"/>
            </a:lnSpc>
            <a:spcBef>
              <a:spcPct val="0"/>
            </a:spcBef>
            <a:spcAft>
              <a:spcPct val="15000"/>
            </a:spcAft>
            <a:buClrTx/>
            <a:buSzTx/>
            <a:buFontTx/>
            <a:buNone/>
            <a:tabLst/>
            <a:defRPr/>
          </a:pPr>
          <a:endParaRPr lang="zh-CN" altLang="en-US" sz="3600" dirty="0"/>
        </a:p>
      </dgm:t>
    </dgm:pt>
    <dgm:pt modelId="{1E983E1D-7575-4259-B091-A10FE6A5A60B}" type="parTrans" cxnId="{E748F9B7-9A17-4263-A13C-94758EC84840}">
      <dgm:prSet/>
      <dgm:spPr/>
      <dgm:t>
        <a:bodyPr/>
        <a:lstStyle/>
        <a:p>
          <a:endParaRPr lang="zh-CN" altLang="en-US"/>
        </a:p>
      </dgm:t>
    </dgm:pt>
    <dgm:pt modelId="{CB6E39ED-4746-4694-90B8-3868D16F7429}" type="sibTrans" cxnId="{E748F9B7-9A17-4263-A13C-94758EC84840}">
      <dgm:prSet/>
      <dgm:spPr/>
      <dgm:t>
        <a:bodyPr/>
        <a:lstStyle/>
        <a:p>
          <a:endParaRPr lang="zh-CN" altLang="en-US"/>
        </a:p>
      </dgm:t>
    </dgm:pt>
    <dgm:pt modelId="{C93277B6-A022-4ADF-9870-A7D6B8427F1A}">
      <dgm:prSet phldrT="[文本]" custT="1"/>
      <dgm:spPr/>
      <dgm:t>
        <a:bodyPr/>
        <a:lstStyle/>
        <a:p>
          <a:pPr marL="285750" marR="0" indent="0" defTabSz="1600200" eaLnBrk="1" fontAlgn="auto" latinLnBrk="0" hangingPunct="1">
            <a:lnSpc>
              <a:spcPct val="90000"/>
            </a:lnSpc>
            <a:spcBef>
              <a:spcPct val="0"/>
            </a:spcBef>
            <a:spcAft>
              <a:spcPct val="15000"/>
            </a:spcAft>
            <a:buClrTx/>
            <a:buSzTx/>
            <a:buFontTx/>
            <a:buNone/>
            <a:tabLst/>
            <a:defRPr/>
          </a:pPr>
          <a:endParaRPr lang="zh-CN" altLang="en-US" sz="3600" dirty="0"/>
        </a:p>
      </dgm:t>
    </dgm:pt>
    <dgm:pt modelId="{33031498-8864-474B-AE90-34BBB2F2219F}" type="parTrans" cxnId="{A0A66084-7E07-4977-A0D8-49A2726F030A}">
      <dgm:prSet/>
      <dgm:spPr/>
      <dgm:t>
        <a:bodyPr/>
        <a:lstStyle/>
        <a:p>
          <a:endParaRPr lang="zh-CN" altLang="en-US"/>
        </a:p>
      </dgm:t>
    </dgm:pt>
    <dgm:pt modelId="{AC9D009D-8ACD-4784-A036-D03F6CE0C774}" type="sibTrans" cxnId="{A0A66084-7E07-4977-A0D8-49A2726F030A}">
      <dgm:prSet/>
      <dgm:spPr/>
      <dgm:t>
        <a:bodyPr/>
        <a:lstStyle/>
        <a:p>
          <a:endParaRPr lang="zh-CN" altLang="en-US"/>
        </a:p>
      </dgm:t>
    </dgm:pt>
    <dgm:pt modelId="{3270B1B9-D2AA-4205-BF67-C59ED2683D1E}">
      <dgm:prSet phldrT="[文本]" custT="1"/>
      <dgm:spPr/>
      <dgm:t>
        <a:bodyPr/>
        <a:lstStyle/>
        <a:p>
          <a:pPr marL="285750" indent="0" defTabSz="1600200">
            <a:lnSpc>
              <a:spcPct val="90000"/>
            </a:lnSpc>
            <a:spcBef>
              <a:spcPct val="0"/>
            </a:spcBef>
            <a:spcAft>
              <a:spcPct val="15000"/>
            </a:spcAft>
            <a:buNone/>
          </a:pPr>
          <a:endParaRPr lang="zh-CN" altLang="en-US" sz="2400" dirty="0"/>
        </a:p>
      </dgm:t>
    </dgm:pt>
    <dgm:pt modelId="{4CC6CCF5-EFAA-4C8A-8C8A-944B90169E12}" type="parTrans" cxnId="{64D7A660-5EB7-46D5-B609-849B07FB9E81}">
      <dgm:prSet/>
      <dgm:spPr/>
      <dgm:t>
        <a:bodyPr/>
        <a:lstStyle/>
        <a:p>
          <a:endParaRPr lang="zh-CN" altLang="en-US"/>
        </a:p>
      </dgm:t>
    </dgm:pt>
    <dgm:pt modelId="{6D6BA28C-11BC-4BFE-AD68-8D07A8D4709B}" type="sibTrans" cxnId="{64D7A660-5EB7-46D5-B609-849B07FB9E81}">
      <dgm:prSet/>
      <dgm:spPr/>
      <dgm:t>
        <a:bodyPr/>
        <a:lstStyle/>
        <a:p>
          <a:endParaRPr lang="zh-CN" altLang="en-US"/>
        </a:p>
      </dgm:t>
    </dgm:pt>
    <dgm:pt modelId="{FE13BDB7-CAC0-4008-B1E9-D8C6890E9BAA}">
      <dgm:prSet phldrT="[文本]" custT="1"/>
      <dgm:spPr/>
      <dgm:t>
        <a:bodyPr/>
        <a:lstStyle/>
        <a:p>
          <a:pPr marL="285750" indent="0" defTabSz="1600200">
            <a:lnSpc>
              <a:spcPct val="90000"/>
            </a:lnSpc>
            <a:spcBef>
              <a:spcPct val="0"/>
            </a:spcBef>
            <a:spcAft>
              <a:spcPct val="15000"/>
            </a:spcAft>
            <a:buNone/>
          </a:pPr>
          <a:endParaRPr lang="zh-CN" altLang="en-US" sz="2400" dirty="0"/>
        </a:p>
      </dgm:t>
    </dgm:pt>
    <dgm:pt modelId="{5C41B82D-C400-4C06-9CDB-D9FB2352202C}" type="parTrans" cxnId="{ED96D375-DDB6-4CD0-9DBF-B7A2F167EFAD}">
      <dgm:prSet/>
      <dgm:spPr/>
      <dgm:t>
        <a:bodyPr/>
        <a:lstStyle/>
        <a:p>
          <a:endParaRPr lang="zh-CN" altLang="en-US"/>
        </a:p>
      </dgm:t>
    </dgm:pt>
    <dgm:pt modelId="{036BA873-0DB8-47DE-8147-289ADD56411B}" type="sibTrans" cxnId="{ED96D375-DDB6-4CD0-9DBF-B7A2F167EFAD}">
      <dgm:prSet/>
      <dgm:spPr/>
      <dgm:t>
        <a:bodyPr/>
        <a:lstStyle/>
        <a:p>
          <a:endParaRPr lang="zh-CN" altLang="en-US"/>
        </a:p>
      </dgm:t>
    </dgm:pt>
    <dgm:pt modelId="{B786443D-C748-40E5-8D80-3B765B45B9F6}" type="pres">
      <dgm:prSet presAssocID="{3853FAB2-307E-433E-A303-73944C5EF9C9}" presName="linearFlow" presStyleCnt="0">
        <dgm:presLayoutVars>
          <dgm:dir/>
          <dgm:animLvl val="lvl"/>
          <dgm:resizeHandles val="exact"/>
        </dgm:presLayoutVars>
      </dgm:prSet>
      <dgm:spPr/>
      <dgm:t>
        <a:bodyPr/>
        <a:lstStyle/>
        <a:p>
          <a:endParaRPr lang="zh-CN" altLang="en-US"/>
        </a:p>
      </dgm:t>
    </dgm:pt>
    <dgm:pt modelId="{6A578E71-8997-45DF-AA20-B3C694BA37BA}" type="pres">
      <dgm:prSet presAssocID="{EDA2900B-9E42-46C2-BAD7-A87A6C89613D}" presName="composite" presStyleCnt="0"/>
      <dgm:spPr/>
    </dgm:pt>
    <dgm:pt modelId="{10D29994-5348-460D-B330-3049EA9C2BD7}" type="pres">
      <dgm:prSet presAssocID="{EDA2900B-9E42-46C2-BAD7-A87A6C89613D}" presName="parentText" presStyleLbl="alignNode1" presStyleIdx="0" presStyleCnt="3">
        <dgm:presLayoutVars>
          <dgm:chMax val="1"/>
          <dgm:bulletEnabled val="1"/>
        </dgm:presLayoutVars>
      </dgm:prSet>
      <dgm:spPr/>
      <dgm:t>
        <a:bodyPr/>
        <a:lstStyle/>
        <a:p>
          <a:endParaRPr lang="zh-CN" altLang="en-US"/>
        </a:p>
      </dgm:t>
    </dgm:pt>
    <dgm:pt modelId="{D1C7E131-5B60-48D7-BE86-0039D74F6518}" type="pres">
      <dgm:prSet presAssocID="{EDA2900B-9E42-46C2-BAD7-A87A6C89613D}" presName="descendantText" presStyleLbl="alignAcc1" presStyleIdx="0" presStyleCnt="3" custScaleY="139196">
        <dgm:presLayoutVars>
          <dgm:bulletEnabled val="1"/>
        </dgm:presLayoutVars>
      </dgm:prSet>
      <dgm:spPr/>
      <dgm:t>
        <a:bodyPr/>
        <a:lstStyle/>
        <a:p>
          <a:endParaRPr lang="zh-CN" altLang="en-US"/>
        </a:p>
      </dgm:t>
    </dgm:pt>
    <dgm:pt modelId="{C9B165FF-B801-4D82-BA84-C308D7AA79C5}" type="pres">
      <dgm:prSet presAssocID="{858111C8-6537-4144-852F-29AB4F0FCADE}" presName="sp" presStyleCnt="0"/>
      <dgm:spPr/>
    </dgm:pt>
    <dgm:pt modelId="{C45FF147-1FDC-49F5-8BAD-2CA296B9AB6E}" type="pres">
      <dgm:prSet presAssocID="{419FFEF4-628B-4F84-AA25-F2EDB0E472E1}" presName="composite" presStyleCnt="0"/>
      <dgm:spPr/>
    </dgm:pt>
    <dgm:pt modelId="{E65F6181-B35D-4F8C-89AC-58F51F17F8BF}" type="pres">
      <dgm:prSet presAssocID="{419FFEF4-628B-4F84-AA25-F2EDB0E472E1}" presName="parentText" presStyleLbl="alignNode1" presStyleIdx="1" presStyleCnt="3">
        <dgm:presLayoutVars>
          <dgm:chMax val="1"/>
          <dgm:bulletEnabled val="1"/>
        </dgm:presLayoutVars>
      </dgm:prSet>
      <dgm:spPr/>
      <dgm:t>
        <a:bodyPr/>
        <a:lstStyle/>
        <a:p>
          <a:endParaRPr lang="zh-CN" altLang="en-US"/>
        </a:p>
      </dgm:t>
    </dgm:pt>
    <dgm:pt modelId="{5C5C8767-15E7-4412-943C-D136070AE88B}" type="pres">
      <dgm:prSet presAssocID="{419FFEF4-628B-4F84-AA25-F2EDB0E472E1}" presName="descendantText" presStyleLbl="alignAcc1" presStyleIdx="1" presStyleCnt="3">
        <dgm:presLayoutVars>
          <dgm:bulletEnabled val="1"/>
        </dgm:presLayoutVars>
      </dgm:prSet>
      <dgm:spPr/>
      <dgm:t>
        <a:bodyPr/>
        <a:lstStyle/>
        <a:p>
          <a:endParaRPr lang="zh-CN" altLang="en-US"/>
        </a:p>
      </dgm:t>
    </dgm:pt>
    <dgm:pt modelId="{AB477346-0F1B-4E2C-83EE-1A897AD990DE}" type="pres">
      <dgm:prSet presAssocID="{A41A72EF-3A08-428C-8D5A-84F47FD3B0F8}" presName="sp" presStyleCnt="0"/>
      <dgm:spPr/>
    </dgm:pt>
    <dgm:pt modelId="{B27FFEB0-46BA-435D-A0FC-674A3677FC14}" type="pres">
      <dgm:prSet presAssocID="{9025CEE3-46E8-451D-A903-493ABEEDEB1A}" presName="composite" presStyleCnt="0"/>
      <dgm:spPr/>
    </dgm:pt>
    <dgm:pt modelId="{443A8786-8DE9-4EEC-985E-7405602C0751}" type="pres">
      <dgm:prSet presAssocID="{9025CEE3-46E8-451D-A903-493ABEEDEB1A}" presName="parentText" presStyleLbl="alignNode1" presStyleIdx="2" presStyleCnt="3">
        <dgm:presLayoutVars>
          <dgm:chMax val="1"/>
          <dgm:bulletEnabled val="1"/>
        </dgm:presLayoutVars>
      </dgm:prSet>
      <dgm:spPr/>
      <dgm:t>
        <a:bodyPr/>
        <a:lstStyle/>
        <a:p>
          <a:endParaRPr lang="zh-CN" altLang="en-US"/>
        </a:p>
      </dgm:t>
    </dgm:pt>
    <dgm:pt modelId="{EAA12660-421F-43BF-9F0E-57BE18DC4484}" type="pres">
      <dgm:prSet presAssocID="{9025CEE3-46E8-451D-A903-493ABEEDEB1A}" presName="descendantText" presStyleLbl="alignAcc1" presStyleIdx="2" presStyleCnt="3" custScaleY="139162">
        <dgm:presLayoutVars>
          <dgm:bulletEnabled val="1"/>
        </dgm:presLayoutVars>
      </dgm:prSet>
      <dgm:spPr/>
      <dgm:t>
        <a:bodyPr/>
        <a:lstStyle/>
        <a:p>
          <a:endParaRPr lang="zh-CN" altLang="en-US"/>
        </a:p>
      </dgm:t>
    </dgm:pt>
  </dgm:ptLst>
  <dgm:cxnLst>
    <dgm:cxn modelId="{BC201899-DF2A-4FA6-B2A0-133988DD2060}" type="presOf" srcId="{C93277B6-A022-4ADF-9870-A7D6B8427F1A}" destId="{5C5C8767-15E7-4412-943C-D136070AE88B}" srcOrd="0" destOrd="1" presId="urn:microsoft.com/office/officeart/2005/8/layout/chevron2"/>
    <dgm:cxn modelId="{FAB8FA1D-5BA5-4D3F-B7E2-F2E85CC7C624}" type="presOf" srcId="{1442D7F3-DF37-4EBE-A37F-968D5494C3CB}" destId="{EAA12660-421F-43BF-9F0E-57BE18DC4484}" srcOrd="0" destOrd="3" presId="urn:microsoft.com/office/officeart/2005/8/layout/chevron2"/>
    <dgm:cxn modelId="{259EA9CE-082E-48D1-9BF3-E813EBEB455B}" type="presOf" srcId="{09A99FC4-F2CE-4101-BB08-D68554DB7A30}" destId="{EAA12660-421F-43BF-9F0E-57BE18DC4484}" srcOrd="0" destOrd="2" presId="urn:microsoft.com/office/officeart/2005/8/layout/chevron2"/>
    <dgm:cxn modelId="{D462BCB6-C9CD-4972-A2E0-419D03B747A7}" type="presOf" srcId="{E72E59A6-6143-40D8-8612-6365AF8DDCD0}" destId="{D1C7E131-5B60-48D7-BE86-0039D74F6518}" srcOrd="0" destOrd="0" presId="urn:microsoft.com/office/officeart/2005/8/layout/chevron2"/>
    <dgm:cxn modelId="{4208CBB2-C447-49AE-9DD5-D61189BC8E23}" srcId="{9025CEE3-46E8-451D-A903-493ABEEDEB1A}" destId="{09A99FC4-F2CE-4101-BB08-D68554DB7A30}" srcOrd="2" destOrd="0" parTransId="{57FBA5BD-F207-46B3-8845-FD8BED06FBFD}" sibTransId="{1353CC79-84A2-4A8C-9E3A-BC6976721CFE}"/>
    <dgm:cxn modelId="{E1CD2FF2-27C5-4227-B25E-F86F8B818A30}" srcId="{419FFEF4-628B-4F84-AA25-F2EDB0E472E1}" destId="{56DF15CA-41C3-4029-9BD3-F4F16CBFCE93}" srcOrd="3" destOrd="0" parTransId="{B040C05F-392D-4F45-A7F0-BDBA3753763E}" sibTransId="{0B825BBD-8416-4CEE-A9D2-E069839C64FD}"/>
    <dgm:cxn modelId="{4A980C95-E358-4EE6-A6F6-CC1C8DFA5AE8}" srcId="{9025CEE3-46E8-451D-A903-493ABEEDEB1A}" destId="{1442D7F3-DF37-4EBE-A37F-968D5494C3CB}" srcOrd="3" destOrd="0" parTransId="{31A2F43A-C680-493E-8808-1ABEE515D4F0}" sibTransId="{17B7FE5C-0445-45CB-AB1C-0E5A7FDED5F8}"/>
    <dgm:cxn modelId="{64D7A660-5EB7-46D5-B609-849B07FB9E81}" srcId="{9025CEE3-46E8-451D-A903-493ABEEDEB1A}" destId="{3270B1B9-D2AA-4205-BF67-C59ED2683D1E}" srcOrd="0" destOrd="0" parTransId="{4CC6CCF5-EFAA-4C8A-8C8A-944B90169E12}" sibTransId="{6D6BA28C-11BC-4BFE-AD68-8D07A8D4709B}"/>
    <dgm:cxn modelId="{B1A171A1-A6FC-4C56-BCE9-BFF3851C172B}" type="presOf" srcId="{38DFF080-6CB5-4D2D-A449-785250F44C18}" destId="{5C5C8767-15E7-4412-943C-D136070AE88B}" srcOrd="0" destOrd="4" presId="urn:microsoft.com/office/officeart/2005/8/layout/chevron2"/>
    <dgm:cxn modelId="{E9E41676-B643-43C2-BA0C-783ED297E949}" type="presOf" srcId="{3853FAB2-307E-433E-A303-73944C5EF9C9}" destId="{B786443D-C748-40E5-8D80-3B765B45B9F6}" srcOrd="0" destOrd="0" presId="urn:microsoft.com/office/officeart/2005/8/layout/chevron2"/>
    <dgm:cxn modelId="{DABFAECD-09AA-42C3-BF8E-5A27160F48DF}" srcId="{EDA2900B-9E42-46C2-BAD7-A87A6C89613D}" destId="{11CE8AD5-A90E-46AE-9799-0DD154ECCDA5}" srcOrd="1" destOrd="0" parTransId="{19693B68-C9DE-472E-B54F-83C30C200729}" sibTransId="{6628F322-9406-4191-89E4-2C90D66FE3C3}"/>
    <dgm:cxn modelId="{F0947CB8-8648-443E-882B-B6CCCDE44983}" srcId="{3853FAB2-307E-433E-A303-73944C5EF9C9}" destId="{EDA2900B-9E42-46C2-BAD7-A87A6C89613D}" srcOrd="0" destOrd="0" parTransId="{BE1FCDCA-0927-45AE-B96C-7498D77A07BD}" sibTransId="{858111C8-6537-4144-852F-29AB4F0FCADE}"/>
    <dgm:cxn modelId="{090FC348-0948-4189-9DC3-77130214242D}" type="presOf" srcId="{EDA2900B-9E42-46C2-BAD7-A87A6C89613D}" destId="{10D29994-5348-460D-B330-3049EA9C2BD7}" srcOrd="0" destOrd="0" presId="urn:microsoft.com/office/officeart/2005/8/layout/chevron2"/>
    <dgm:cxn modelId="{9B9CF197-DEE2-4CD2-B0B5-27DABCA76868}" type="presOf" srcId="{B883AF32-250A-4720-992E-267529D31B54}" destId="{5C5C8767-15E7-4412-943C-D136070AE88B}" srcOrd="0" destOrd="0" presId="urn:microsoft.com/office/officeart/2005/8/layout/chevron2"/>
    <dgm:cxn modelId="{101E7848-ACAF-4EB6-985D-8D2A9B8AF659}" srcId="{3853FAB2-307E-433E-A303-73944C5EF9C9}" destId="{419FFEF4-628B-4F84-AA25-F2EDB0E472E1}" srcOrd="1" destOrd="0" parTransId="{C63AAC52-F098-4DBD-8E03-5D908C3D2F7B}" sibTransId="{A41A72EF-3A08-428C-8D5A-84F47FD3B0F8}"/>
    <dgm:cxn modelId="{4F65A48C-1D8E-49CB-A905-0EC339CCB110}" type="presOf" srcId="{56DF15CA-41C3-4029-9BD3-F4F16CBFCE93}" destId="{5C5C8767-15E7-4412-943C-D136070AE88B}" srcOrd="0" destOrd="3" presId="urn:microsoft.com/office/officeart/2005/8/layout/chevron2"/>
    <dgm:cxn modelId="{79CD1A7D-01D5-4C2F-B567-88FB6E56C211}" type="presOf" srcId="{FE13BDB7-CAC0-4008-B1E9-D8C6890E9BAA}" destId="{EAA12660-421F-43BF-9F0E-57BE18DC4484}" srcOrd="0" destOrd="1" presId="urn:microsoft.com/office/officeart/2005/8/layout/chevron2"/>
    <dgm:cxn modelId="{BCB306AD-F3D8-4398-A213-4B36425B45AA}" type="presOf" srcId="{9025CEE3-46E8-451D-A903-493ABEEDEB1A}" destId="{443A8786-8DE9-4EEC-985E-7405602C0751}" srcOrd="0" destOrd="0" presId="urn:microsoft.com/office/officeart/2005/8/layout/chevron2"/>
    <dgm:cxn modelId="{ED96D375-DDB6-4CD0-9DBF-B7A2F167EFAD}" srcId="{9025CEE3-46E8-451D-A903-493ABEEDEB1A}" destId="{FE13BDB7-CAC0-4008-B1E9-D8C6890E9BAA}" srcOrd="1" destOrd="0" parTransId="{5C41B82D-C400-4C06-9CDB-D9FB2352202C}" sibTransId="{036BA873-0DB8-47DE-8147-289ADD56411B}"/>
    <dgm:cxn modelId="{9FB9DC70-FA54-4D41-BF78-202DAA58403B}" type="presOf" srcId="{11CE8AD5-A90E-46AE-9799-0DD154ECCDA5}" destId="{D1C7E131-5B60-48D7-BE86-0039D74F6518}" srcOrd="0" destOrd="1" presId="urn:microsoft.com/office/officeart/2005/8/layout/chevron2"/>
    <dgm:cxn modelId="{19E0538D-CD5C-4E04-908C-AF159C7154D8}" type="presOf" srcId="{419FFEF4-628B-4F84-AA25-F2EDB0E472E1}" destId="{E65F6181-B35D-4F8C-89AC-58F51F17F8BF}" srcOrd="0" destOrd="0" presId="urn:microsoft.com/office/officeart/2005/8/layout/chevron2"/>
    <dgm:cxn modelId="{8797BA68-B415-4923-8313-8D918B1AD9D6}" type="presOf" srcId="{EF3EAD00-8EFE-4750-9694-2A983FF6E24E}" destId="{5C5C8767-15E7-4412-943C-D136070AE88B}" srcOrd="0" destOrd="2" presId="urn:microsoft.com/office/officeart/2005/8/layout/chevron2"/>
    <dgm:cxn modelId="{D3A277DE-13CE-4B9C-80C3-1DCFFFCEEAD8}" srcId="{419FFEF4-628B-4F84-AA25-F2EDB0E472E1}" destId="{EF3EAD00-8EFE-4750-9694-2A983FF6E24E}" srcOrd="2" destOrd="0" parTransId="{25BC53D5-B58B-4188-9C17-33CAA119D80B}" sibTransId="{C783F99D-DA0D-42FB-B613-5D32423E1FD1}"/>
    <dgm:cxn modelId="{9C62D64A-9E7F-4DB6-9F28-9DE0221E6CEA}" srcId="{3853FAB2-307E-433E-A303-73944C5EF9C9}" destId="{9025CEE3-46E8-451D-A903-493ABEEDEB1A}" srcOrd="2" destOrd="0" parTransId="{1E87A833-7A0C-4F38-94CA-B444FC0C33D1}" sibTransId="{A5B72417-BCE8-45DB-91EF-36EFAA182C52}"/>
    <dgm:cxn modelId="{554BB56E-CE8F-4155-B924-93F1B115C41D}" srcId="{EDA2900B-9E42-46C2-BAD7-A87A6C89613D}" destId="{E72E59A6-6143-40D8-8612-6365AF8DDCD0}" srcOrd="0" destOrd="0" parTransId="{12C4C023-4174-434F-9F6A-16CEA60E1F6D}" sibTransId="{F8865FD4-6B32-4A6D-AEA2-7A54C12B7355}"/>
    <dgm:cxn modelId="{A0A66084-7E07-4977-A0D8-49A2726F030A}" srcId="{419FFEF4-628B-4F84-AA25-F2EDB0E472E1}" destId="{C93277B6-A022-4ADF-9870-A7D6B8427F1A}" srcOrd="1" destOrd="0" parTransId="{33031498-8864-474B-AE90-34BBB2F2219F}" sibTransId="{AC9D009D-8ACD-4784-A036-D03F6CE0C774}"/>
    <dgm:cxn modelId="{E748F9B7-9A17-4263-A13C-94758EC84840}" srcId="{419FFEF4-628B-4F84-AA25-F2EDB0E472E1}" destId="{B883AF32-250A-4720-992E-267529D31B54}" srcOrd="0" destOrd="0" parTransId="{1E983E1D-7575-4259-B091-A10FE6A5A60B}" sibTransId="{CB6E39ED-4746-4694-90B8-3868D16F7429}"/>
    <dgm:cxn modelId="{0A6712B6-6852-4A79-94B0-CBBB21598F8C}" srcId="{419FFEF4-628B-4F84-AA25-F2EDB0E472E1}" destId="{38DFF080-6CB5-4D2D-A449-785250F44C18}" srcOrd="4" destOrd="0" parTransId="{1FF08099-0026-49DA-B208-25528E6A7E05}" sibTransId="{853575D4-F65A-442C-994B-18D7B036FDD1}"/>
    <dgm:cxn modelId="{2E0125E4-767A-487A-962E-BC2E675DBA16}" type="presOf" srcId="{3270B1B9-D2AA-4205-BF67-C59ED2683D1E}" destId="{EAA12660-421F-43BF-9F0E-57BE18DC4484}" srcOrd="0" destOrd="0" presId="urn:microsoft.com/office/officeart/2005/8/layout/chevron2"/>
    <dgm:cxn modelId="{E09D85CC-001D-4E78-9AE5-D8B9D704B3CD}" type="presParOf" srcId="{B786443D-C748-40E5-8D80-3B765B45B9F6}" destId="{6A578E71-8997-45DF-AA20-B3C694BA37BA}" srcOrd="0" destOrd="0" presId="urn:microsoft.com/office/officeart/2005/8/layout/chevron2"/>
    <dgm:cxn modelId="{17D56E66-D308-4597-AB3D-39959FC81568}" type="presParOf" srcId="{6A578E71-8997-45DF-AA20-B3C694BA37BA}" destId="{10D29994-5348-460D-B330-3049EA9C2BD7}" srcOrd="0" destOrd="0" presId="urn:microsoft.com/office/officeart/2005/8/layout/chevron2"/>
    <dgm:cxn modelId="{07514368-7791-4465-9F70-6DB3BCE3295E}" type="presParOf" srcId="{6A578E71-8997-45DF-AA20-B3C694BA37BA}" destId="{D1C7E131-5B60-48D7-BE86-0039D74F6518}" srcOrd="1" destOrd="0" presId="urn:microsoft.com/office/officeart/2005/8/layout/chevron2"/>
    <dgm:cxn modelId="{30AB156D-B43F-4454-BFED-EE43B4EA2AB2}" type="presParOf" srcId="{B786443D-C748-40E5-8D80-3B765B45B9F6}" destId="{C9B165FF-B801-4D82-BA84-C308D7AA79C5}" srcOrd="1" destOrd="0" presId="urn:microsoft.com/office/officeart/2005/8/layout/chevron2"/>
    <dgm:cxn modelId="{5DFB4FD6-ED99-455F-B87C-27293BB773BF}" type="presParOf" srcId="{B786443D-C748-40E5-8D80-3B765B45B9F6}" destId="{C45FF147-1FDC-49F5-8BAD-2CA296B9AB6E}" srcOrd="2" destOrd="0" presId="urn:microsoft.com/office/officeart/2005/8/layout/chevron2"/>
    <dgm:cxn modelId="{D7056177-FD58-48E8-9B71-90E67DE615D4}" type="presParOf" srcId="{C45FF147-1FDC-49F5-8BAD-2CA296B9AB6E}" destId="{E65F6181-B35D-4F8C-89AC-58F51F17F8BF}" srcOrd="0" destOrd="0" presId="urn:microsoft.com/office/officeart/2005/8/layout/chevron2"/>
    <dgm:cxn modelId="{A21F4AD2-88FA-4571-A1BC-6E6CA8A6ACD0}" type="presParOf" srcId="{C45FF147-1FDC-49F5-8BAD-2CA296B9AB6E}" destId="{5C5C8767-15E7-4412-943C-D136070AE88B}" srcOrd="1" destOrd="0" presId="urn:microsoft.com/office/officeart/2005/8/layout/chevron2"/>
    <dgm:cxn modelId="{D486889B-724C-4B4F-828E-5DF4CED23109}" type="presParOf" srcId="{B786443D-C748-40E5-8D80-3B765B45B9F6}" destId="{AB477346-0F1B-4E2C-83EE-1A897AD990DE}" srcOrd="3" destOrd="0" presId="urn:microsoft.com/office/officeart/2005/8/layout/chevron2"/>
    <dgm:cxn modelId="{1BACC7E5-F304-4016-94FD-B7414E864BB6}" type="presParOf" srcId="{B786443D-C748-40E5-8D80-3B765B45B9F6}" destId="{B27FFEB0-46BA-435D-A0FC-674A3677FC14}" srcOrd="4" destOrd="0" presId="urn:microsoft.com/office/officeart/2005/8/layout/chevron2"/>
    <dgm:cxn modelId="{02AD19A8-1143-478A-A354-978319BD6735}" type="presParOf" srcId="{B27FFEB0-46BA-435D-A0FC-674A3677FC14}" destId="{443A8786-8DE9-4EEC-985E-7405602C0751}" srcOrd="0" destOrd="0" presId="urn:microsoft.com/office/officeart/2005/8/layout/chevron2"/>
    <dgm:cxn modelId="{2427D507-9224-489B-9AB2-CE714F1B369F}" type="presParOf" srcId="{B27FFEB0-46BA-435D-A0FC-674A3677FC14}" destId="{EAA12660-421F-43BF-9F0E-57BE18DC448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F3478-43F1-4519-B9CB-4A9B4533FF4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98553F7C-16D4-40E5-B628-1244FAD298A2}">
      <dgm:prSet phldrT="[文本]"/>
      <dgm:spPr>
        <a:solidFill>
          <a:schemeClr val="accent2">
            <a:lumMod val="75000"/>
          </a:schemeClr>
        </a:solidFill>
      </dgm:spPr>
      <dgm:t>
        <a:bodyPr/>
        <a:lstStyle/>
        <a:p>
          <a:r>
            <a:rPr lang="en-US" altLang="zh-CN" b="1" dirty="0" smtClean="0"/>
            <a:t>DOI</a:t>
          </a:r>
          <a:r>
            <a:rPr lang="zh-CN" altLang="en-US" b="1" dirty="0" smtClean="0"/>
            <a:t>唯一标识论文和引文</a:t>
          </a:r>
          <a:endParaRPr lang="zh-CN" altLang="en-US" b="1" dirty="0"/>
        </a:p>
      </dgm:t>
    </dgm:pt>
    <dgm:pt modelId="{0EA18FB7-C956-4920-B73D-D8FC07849ECD}" type="parTrans" cxnId="{FDFC98E2-EA38-4B33-B290-239D9042DDA8}">
      <dgm:prSet/>
      <dgm:spPr/>
      <dgm:t>
        <a:bodyPr/>
        <a:lstStyle/>
        <a:p>
          <a:endParaRPr lang="zh-CN" altLang="en-US"/>
        </a:p>
      </dgm:t>
    </dgm:pt>
    <dgm:pt modelId="{6479FEB8-3720-4194-B2DB-77E3FCAF8C85}" type="sibTrans" cxnId="{FDFC98E2-EA38-4B33-B290-239D9042DDA8}">
      <dgm:prSet/>
      <dgm:spPr/>
      <dgm:t>
        <a:bodyPr/>
        <a:lstStyle/>
        <a:p>
          <a:endParaRPr lang="zh-CN" altLang="en-US"/>
        </a:p>
      </dgm:t>
    </dgm:pt>
    <dgm:pt modelId="{31C6C229-1970-4000-BF9F-59CE8812D57E}">
      <dgm:prSet phldrT="[文本]" custT="1"/>
      <dgm:spPr>
        <a:solidFill>
          <a:schemeClr val="accent3">
            <a:lumMod val="75000"/>
          </a:schemeClr>
        </a:solidFill>
      </dgm:spPr>
      <dgm:t>
        <a:bodyPr/>
        <a:lstStyle/>
        <a:p>
          <a:r>
            <a:rPr lang="zh-CN" altLang="en-US" sz="1400" b="1" dirty="0" smtClean="0">
              <a:solidFill>
                <a:schemeClr val="tx1"/>
              </a:solidFill>
            </a:rPr>
            <a:t>促进期刊及论文的发现</a:t>
          </a:r>
          <a:endParaRPr lang="zh-CN" altLang="en-US" sz="1400" b="1" dirty="0">
            <a:solidFill>
              <a:schemeClr val="tx1"/>
            </a:solidFill>
          </a:endParaRPr>
        </a:p>
      </dgm:t>
    </dgm:pt>
    <dgm:pt modelId="{CFBFCB00-2B53-4181-A6CC-B0BE6EE54A77}" type="parTrans" cxnId="{9146A890-4546-4044-B802-B2AD0ED8FEB0}">
      <dgm:prSet/>
      <dgm:spPr/>
      <dgm:t>
        <a:bodyPr/>
        <a:lstStyle/>
        <a:p>
          <a:endParaRPr lang="zh-CN" altLang="en-US"/>
        </a:p>
      </dgm:t>
    </dgm:pt>
    <dgm:pt modelId="{72678458-CD94-4002-ABD5-5597F9764D12}" type="sibTrans" cxnId="{9146A890-4546-4044-B802-B2AD0ED8FEB0}">
      <dgm:prSet/>
      <dgm:spPr>
        <a:solidFill>
          <a:srgbClr val="FFFF00"/>
        </a:solidFill>
      </dgm:spPr>
      <dgm:t>
        <a:bodyPr/>
        <a:lstStyle/>
        <a:p>
          <a:endParaRPr lang="zh-CN" altLang="en-US"/>
        </a:p>
      </dgm:t>
    </dgm:pt>
    <dgm:pt modelId="{5FEF2D19-C1F3-4A8D-8E1E-A809E8A9F409}">
      <dgm:prSet phldrT="[文本]" custT="1"/>
      <dgm:spPr>
        <a:solidFill>
          <a:schemeClr val="accent6">
            <a:lumMod val="75000"/>
          </a:schemeClr>
        </a:solidFill>
      </dgm:spPr>
      <dgm:t>
        <a:bodyPr/>
        <a:lstStyle/>
        <a:p>
          <a:r>
            <a:rPr lang="zh-CN" altLang="en-US" sz="1600" b="1" dirty="0" smtClean="0">
              <a:solidFill>
                <a:schemeClr val="tx1"/>
              </a:solidFill>
            </a:rPr>
            <a:t>促进论文下载</a:t>
          </a:r>
          <a:endParaRPr lang="zh-CN" altLang="en-US" sz="1600" b="1" dirty="0">
            <a:solidFill>
              <a:schemeClr val="tx1"/>
            </a:solidFill>
          </a:endParaRPr>
        </a:p>
      </dgm:t>
    </dgm:pt>
    <dgm:pt modelId="{E89BAC5B-80FE-4D39-9FC8-8C524599F7DB}" type="parTrans" cxnId="{423AA8A2-DAE0-4599-A21E-AE968ED38EA1}">
      <dgm:prSet/>
      <dgm:spPr/>
      <dgm:t>
        <a:bodyPr/>
        <a:lstStyle/>
        <a:p>
          <a:endParaRPr lang="zh-CN" altLang="en-US"/>
        </a:p>
      </dgm:t>
    </dgm:pt>
    <dgm:pt modelId="{DC156FBE-74C1-4445-8C5E-6C96AD5C8925}" type="sibTrans" cxnId="{423AA8A2-DAE0-4599-A21E-AE968ED38EA1}">
      <dgm:prSet/>
      <dgm:spPr>
        <a:solidFill>
          <a:srgbClr val="FFFF00"/>
        </a:solidFill>
      </dgm:spPr>
      <dgm:t>
        <a:bodyPr/>
        <a:lstStyle/>
        <a:p>
          <a:endParaRPr lang="zh-CN" altLang="en-US"/>
        </a:p>
      </dgm:t>
    </dgm:pt>
    <dgm:pt modelId="{AD67A752-4F09-4F3A-A0D4-6DB22F879AEC}">
      <dgm:prSet phldrT="[文本]" custT="1"/>
      <dgm:spPr>
        <a:solidFill>
          <a:srgbClr val="FFC000"/>
        </a:solidFill>
      </dgm:spPr>
      <dgm:t>
        <a:bodyPr/>
        <a:lstStyle/>
        <a:p>
          <a:r>
            <a:rPr lang="zh-CN" altLang="en-US" sz="1600" b="1" dirty="0" smtClean="0">
              <a:solidFill>
                <a:schemeClr val="tx1"/>
              </a:solidFill>
            </a:rPr>
            <a:t>促进论文准确引用</a:t>
          </a:r>
          <a:endParaRPr lang="zh-CN" altLang="en-US" sz="1600" b="1" dirty="0">
            <a:solidFill>
              <a:schemeClr val="tx1"/>
            </a:solidFill>
          </a:endParaRPr>
        </a:p>
      </dgm:t>
    </dgm:pt>
    <dgm:pt modelId="{9DA5698E-E9FE-44D8-A88A-61AFC5BDC602}" type="parTrans" cxnId="{BD6868BC-CACB-4093-8FE3-CED2463F76BE}">
      <dgm:prSet/>
      <dgm:spPr/>
      <dgm:t>
        <a:bodyPr/>
        <a:lstStyle/>
        <a:p>
          <a:endParaRPr lang="zh-CN" altLang="en-US"/>
        </a:p>
      </dgm:t>
    </dgm:pt>
    <dgm:pt modelId="{5FFA5AB7-3D40-4BA0-85B3-C5C38944027C}" type="sibTrans" cxnId="{BD6868BC-CACB-4093-8FE3-CED2463F76BE}">
      <dgm:prSet/>
      <dgm:spPr>
        <a:solidFill>
          <a:srgbClr val="FFFF00"/>
        </a:solidFill>
      </dgm:spPr>
      <dgm:t>
        <a:bodyPr/>
        <a:lstStyle/>
        <a:p>
          <a:endParaRPr lang="zh-CN" altLang="en-US"/>
        </a:p>
      </dgm:t>
    </dgm:pt>
    <dgm:pt modelId="{0F254AF2-8088-4126-8762-3EB5038BA8C9}">
      <dgm:prSet phldrT="[文本]" custT="1"/>
      <dgm:spPr>
        <a:solidFill>
          <a:schemeClr val="tx2">
            <a:lumMod val="60000"/>
            <a:lumOff val="40000"/>
          </a:schemeClr>
        </a:solidFill>
      </dgm:spPr>
      <dgm:t>
        <a:bodyPr/>
        <a:lstStyle/>
        <a:p>
          <a:r>
            <a:rPr lang="zh-CN" altLang="en-US" sz="1400" b="1" dirty="0" smtClean="0">
              <a:solidFill>
                <a:schemeClr val="tx1"/>
              </a:solidFill>
            </a:rPr>
            <a:t>利于访问量、引用量的准确计量</a:t>
          </a:r>
          <a:endParaRPr lang="zh-CN" altLang="en-US" sz="1400" b="1" dirty="0">
            <a:solidFill>
              <a:schemeClr val="tx1"/>
            </a:solidFill>
          </a:endParaRPr>
        </a:p>
      </dgm:t>
    </dgm:pt>
    <dgm:pt modelId="{0E27BCFD-D3E2-4A2A-9C66-3E55CF935704}" type="parTrans" cxnId="{02D2D7B6-C042-4CA0-8EAA-014FB6618EAE}">
      <dgm:prSet/>
      <dgm:spPr/>
      <dgm:t>
        <a:bodyPr/>
        <a:lstStyle/>
        <a:p>
          <a:endParaRPr lang="zh-CN" altLang="en-US"/>
        </a:p>
      </dgm:t>
    </dgm:pt>
    <dgm:pt modelId="{5139F2B4-D9AD-4B74-85D4-52FC15DF2E74}" type="sibTrans" cxnId="{02D2D7B6-C042-4CA0-8EAA-014FB6618EAE}">
      <dgm:prSet/>
      <dgm:spPr>
        <a:solidFill>
          <a:srgbClr val="FFFF00"/>
        </a:solidFill>
      </dgm:spPr>
      <dgm:t>
        <a:bodyPr/>
        <a:lstStyle/>
        <a:p>
          <a:endParaRPr lang="zh-CN" altLang="en-US"/>
        </a:p>
      </dgm:t>
    </dgm:pt>
    <dgm:pt modelId="{5397819A-D233-4BFC-9A97-6EE585342AF5}" type="pres">
      <dgm:prSet presAssocID="{DEDF3478-43F1-4519-B9CB-4A9B4533FF4E}" presName="Name0" presStyleCnt="0">
        <dgm:presLayoutVars>
          <dgm:chMax val="1"/>
          <dgm:dir/>
          <dgm:animLvl val="ctr"/>
          <dgm:resizeHandles val="exact"/>
        </dgm:presLayoutVars>
      </dgm:prSet>
      <dgm:spPr/>
      <dgm:t>
        <a:bodyPr/>
        <a:lstStyle/>
        <a:p>
          <a:endParaRPr lang="zh-CN" altLang="en-US"/>
        </a:p>
      </dgm:t>
    </dgm:pt>
    <dgm:pt modelId="{7AD2FB29-E636-4426-98DA-EBE0DA2DD6DC}" type="pres">
      <dgm:prSet presAssocID="{98553F7C-16D4-40E5-B628-1244FAD298A2}" presName="centerShape" presStyleLbl="node0" presStyleIdx="0" presStyleCnt="1"/>
      <dgm:spPr/>
      <dgm:t>
        <a:bodyPr/>
        <a:lstStyle/>
        <a:p>
          <a:endParaRPr lang="zh-CN" altLang="en-US"/>
        </a:p>
      </dgm:t>
    </dgm:pt>
    <dgm:pt modelId="{06B96319-3F7C-4D67-8911-1641A0663718}" type="pres">
      <dgm:prSet presAssocID="{31C6C229-1970-4000-BF9F-59CE8812D57E}" presName="node" presStyleLbl="node1" presStyleIdx="0" presStyleCnt="4" custScaleX="121006" custScaleY="116404">
        <dgm:presLayoutVars>
          <dgm:bulletEnabled val="1"/>
        </dgm:presLayoutVars>
      </dgm:prSet>
      <dgm:spPr/>
      <dgm:t>
        <a:bodyPr/>
        <a:lstStyle/>
        <a:p>
          <a:endParaRPr lang="zh-CN" altLang="en-US"/>
        </a:p>
      </dgm:t>
    </dgm:pt>
    <dgm:pt modelId="{E3B148D6-2CA1-43B3-9635-320E465D337C}" type="pres">
      <dgm:prSet presAssocID="{31C6C229-1970-4000-BF9F-59CE8812D57E}" presName="dummy" presStyleCnt="0"/>
      <dgm:spPr/>
    </dgm:pt>
    <dgm:pt modelId="{2FEFF152-7AAA-4718-87FF-A4500741D54B}" type="pres">
      <dgm:prSet presAssocID="{72678458-CD94-4002-ABD5-5597F9764D12}" presName="sibTrans" presStyleLbl="sibTrans2D1" presStyleIdx="0" presStyleCnt="4" custLinFactNeighborX="3921" custLinFactNeighborY="1617"/>
      <dgm:spPr/>
      <dgm:t>
        <a:bodyPr/>
        <a:lstStyle/>
        <a:p>
          <a:endParaRPr lang="zh-CN" altLang="en-US"/>
        </a:p>
      </dgm:t>
    </dgm:pt>
    <dgm:pt modelId="{4DA3180C-CA12-4725-A6D7-F245231562D0}" type="pres">
      <dgm:prSet presAssocID="{5FEF2D19-C1F3-4A8D-8E1E-A809E8A9F409}" presName="node" presStyleLbl="node1" presStyleIdx="1" presStyleCnt="4" custScaleX="110558" custScaleY="112303">
        <dgm:presLayoutVars>
          <dgm:bulletEnabled val="1"/>
        </dgm:presLayoutVars>
      </dgm:prSet>
      <dgm:spPr/>
      <dgm:t>
        <a:bodyPr/>
        <a:lstStyle/>
        <a:p>
          <a:endParaRPr lang="zh-CN" altLang="en-US"/>
        </a:p>
      </dgm:t>
    </dgm:pt>
    <dgm:pt modelId="{D9006FA1-5A1B-485B-A338-3533380DCE86}" type="pres">
      <dgm:prSet presAssocID="{5FEF2D19-C1F3-4A8D-8E1E-A809E8A9F409}" presName="dummy" presStyleCnt="0"/>
      <dgm:spPr/>
    </dgm:pt>
    <dgm:pt modelId="{547D1E4B-F2C9-4B12-BC9F-A78ED33AFD29}" type="pres">
      <dgm:prSet presAssocID="{DC156FBE-74C1-4445-8C5E-6C96AD5C8925}" presName="sibTrans" presStyleLbl="sibTrans2D1" presStyleIdx="1" presStyleCnt="4"/>
      <dgm:spPr/>
      <dgm:t>
        <a:bodyPr/>
        <a:lstStyle/>
        <a:p>
          <a:endParaRPr lang="zh-CN" altLang="en-US"/>
        </a:p>
      </dgm:t>
    </dgm:pt>
    <dgm:pt modelId="{A57EF155-10E1-44DF-82F6-9666A1551D1B}" type="pres">
      <dgm:prSet presAssocID="{AD67A752-4F09-4F3A-A0D4-6DB22F879AEC}" presName="node" presStyleLbl="node1" presStyleIdx="2" presStyleCnt="4" custScaleX="121006" custScaleY="117674">
        <dgm:presLayoutVars>
          <dgm:bulletEnabled val="1"/>
        </dgm:presLayoutVars>
      </dgm:prSet>
      <dgm:spPr/>
      <dgm:t>
        <a:bodyPr/>
        <a:lstStyle/>
        <a:p>
          <a:endParaRPr lang="zh-CN" altLang="en-US"/>
        </a:p>
      </dgm:t>
    </dgm:pt>
    <dgm:pt modelId="{23B01AA4-A339-4A0A-B40F-5AED544B5B7B}" type="pres">
      <dgm:prSet presAssocID="{AD67A752-4F09-4F3A-A0D4-6DB22F879AEC}" presName="dummy" presStyleCnt="0"/>
      <dgm:spPr/>
    </dgm:pt>
    <dgm:pt modelId="{0B335F1E-1B67-4EDD-9688-CA39F18322AE}" type="pres">
      <dgm:prSet presAssocID="{5FFA5AB7-3D40-4BA0-85B3-C5C38944027C}" presName="sibTrans" presStyleLbl="sibTrans2D1" presStyleIdx="2" presStyleCnt="4"/>
      <dgm:spPr/>
      <dgm:t>
        <a:bodyPr/>
        <a:lstStyle/>
        <a:p>
          <a:endParaRPr lang="zh-CN" altLang="en-US"/>
        </a:p>
      </dgm:t>
    </dgm:pt>
    <dgm:pt modelId="{C446DBB8-2DF6-4E3C-B7C6-6807ADE00A1A}" type="pres">
      <dgm:prSet presAssocID="{0F254AF2-8088-4126-8762-3EB5038BA8C9}" presName="node" presStyleLbl="node1" presStyleIdx="3" presStyleCnt="4" custScaleX="128788" custScaleY="128437">
        <dgm:presLayoutVars>
          <dgm:bulletEnabled val="1"/>
        </dgm:presLayoutVars>
      </dgm:prSet>
      <dgm:spPr/>
      <dgm:t>
        <a:bodyPr/>
        <a:lstStyle/>
        <a:p>
          <a:endParaRPr lang="zh-CN" altLang="en-US"/>
        </a:p>
      </dgm:t>
    </dgm:pt>
    <dgm:pt modelId="{78AB1C60-BF00-44A2-8AE7-9AA432D3348E}" type="pres">
      <dgm:prSet presAssocID="{0F254AF2-8088-4126-8762-3EB5038BA8C9}" presName="dummy" presStyleCnt="0"/>
      <dgm:spPr/>
    </dgm:pt>
    <dgm:pt modelId="{DBB85C7C-D4A8-4A52-826B-304109F0CEE9}" type="pres">
      <dgm:prSet presAssocID="{5139F2B4-D9AD-4B74-85D4-52FC15DF2E74}" presName="sibTrans" presStyleLbl="sibTrans2D1" presStyleIdx="3" presStyleCnt="4"/>
      <dgm:spPr/>
      <dgm:t>
        <a:bodyPr/>
        <a:lstStyle/>
        <a:p>
          <a:endParaRPr lang="zh-CN" altLang="en-US"/>
        </a:p>
      </dgm:t>
    </dgm:pt>
  </dgm:ptLst>
  <dgm:cxnLst>
    <dgm:cxn modelId="{39C12FBF-45E8-4741-8DC5-275F3D843DCD}" type="presOf" srcId="{31C6C229-1970-4000-BF9F-59CE8812D57E}" destId="{06B96319-3F7C-4D67-8911-1641A0663718}" srcOrd="0" destOrd="0" presId="urn:microsoft.com/office/officeart/2005/8/layout/radial6"/>
    <dgm:cxn modelId="{6CD4F43A-B729-4F49-944D-3EEE8E9C900E}" type="presOf" srcId="{5139F2B4-D9AD-4B74-85D4-52FC15DF2E74}" destId="{DBB85C7C-D4A8-4A52-826B-304109F0CEE9}" srcOrd="0" destOrd="0" presId="urn:microsoft.com/office/officeart/2005/8/layout/radial6"/>
    <dgm:cxn modelId="{423AA8A2-DAE0-4599-A21E-AE968ED38EA1}" srcId="{98553F7C-16D4-40E5-B628-1244FAD298A2}" destId="{5FEF2D19-C1F3-4A8D-8E1E-A809E8A9F409}" srcOrd="1" destOrd="0" parTransId="{E89BAC5B-80FE-4D39-9FC8-8C524599F7DB}" sibTransId="{DC156FBE-74C1-4445-8C5E-6C96AD5C8925}"/>
    <dgm:cxn modelId="{F8C7EAF5-C35B-4142-83C2-A4CA1AA2E6C4}" type="presOf" srcId="{AD67A752-4F09-4F3A-A0D4-6DB22F879AEC}" destId="{A57EF155-10E1-44DF-82F6-9666A1551D1B}" srcOrd="0" destOrd="0" presId="urn:microsoft.com/office/officeart/2005/8/layout/radial6"/>
    <dgm:cxn modelId="{DA5DAA4B-64EC-4DF1-85DF-4F8D5CC5CC7C}" type="presOf" srcId="{5FFA5AB7-3D40-4BA0-85B3-C5C38944027C}" destId="{0B335F1E-1B67-4EDD-9688-CA39F18322AE}" srcOrd="0" destOrd="0" presId="urn:microsoft.com/office/officeart/2005/8/layout/radial6"/>
    <dgm:cxn modelId="{44C4F19F-D45E-47AF-B480-C8771D300F16}" type="presOf" srcId="{0F254AF2-8088-4126-8762-3EB5038BA8C9}" destId="{C446DBB8-2DF6-4E3C-B7C6-6807ADE00A1A}" srcOrd="0" destOrd="0" presId="urn:microsoft.com/office/officeart/2005/8/layout/radial6"/>
    <dgm:cxn modelId="{CE7575A4-0A89-43DE-9213-220260ACF658}" type="presOf" srcId="{DC156FBE-74C1-4445-8C5E-6C96AD5C8925}" destId="{547D1E4B-F2C9-4B12-BC9F-A78ED33AFD29}" srcOrd="0" destOrd="0" presId="urn:microsoft.com/office/officeart/2005/8/layout/radial6"/>
    <dgm:cxn modelId="{BD6868BC-CACB-4093-8FE3-CED2463F76BE}" srcId="{98553F7C-16D4-40E5-B628-1244FAD298A2}" destId="{AD67A752-4F09-4F3A-A0D4-6DB22F879AEC}" srcOrd="2" destOrd="0" parTransId="{9DA5698E-E9FE-44D8-A88A-61AFC5BDC602}" sibTransId="{5FFA5AB7-3D40-4BA0-85B3-C5C38944027C}"/>
    <dgm:cxn modelId="{DD0FD4C9-CAAF-4F12-99E7-67B8A79E684F}" type="presOf" srcId="{98553F7C-16D4-40E5-B628-1244FAD298A2}" destId="{7AD2FB29-E636-4426-98DA-EBE0DA2DD6DC}" srcOrd="0" destOrd="0" presId="urn:microsoft.com/office/officeart/2005/8/layout/radial6"/>
    <dgm:cxn modelId="{700D197B-5EB4-4744-82EA-9879FEC33338}" type="presOf" srcId="{DEDF3478-43F1-4519-B9CB-4A9B4533FF4E}" destId="{5397819A-D233-4BFC-9A97-6EE585342AF5}" srcOrd="0" destOrd="0" presId="urn:microsoft.com/office/officeart/2005/8/layout/radial6"/>
    <dgm:cxn modelId="{9794B2FF-7E71-4149-A62D-1B2D60D9D149}" type="presOf" srcId="{72678458-CD94-4002-ABD5-5597F9764D12}" destId="{2FEFF152-7AAA-4718-87FF-A4500741D54B}" srcOrd="0" destOrd="0" presId="urn:microsoft.com/office/officeart/2005/8/layout/radial6"/>
    <dgm:cxn modelId="{FB50857F-5583-4374-8723-0B1549D4B452}" type="presOf" srcId="{5FEF2D19-C1F3-4A8D-8E1E-A809E8A9F409}" destId="{4DA3180C-CA12-4725-A6D7-F245231562D0}" srcOrd="0" destOrd="0" presId="urn:microsoft.com/office/officeart/2005/8/layout/radial6"/>
    <dgm:cxn modelId="{9146A890-4546-4044-B802-B2AD0ED8FEB0}" srcId="{98553F7C-16D4-40E5-B628-1244FAD298A2}" destId="{31C6C229-1970-4000-BF9F-59CE8812D57E}" srcOrd="0" destOrd="0" parTransId="{CFBFCB00-2B53-4181-A6CC-B0BE6EE54A77}" sibTransId="{72678458-CD94-4002-ABD5-5597F9764D12}"/>
    <dgm:cxn modelId="{02D2D7B6-C042-4CA0-8EAA-014FB6618EAE}" srcId="{98553F7C-16D4-40E5-B628-1244FAD298A2}" destId="{0F254AF2-8088-4126-8762-3EB5038BA8C9}" srcOrd="3" destOrd="0" parTransId="{0E27BCFD-D3E2-4A2A-9C66-3E55CF935704}" sibTransId="{5139F2B4-D9AD-4B74-85D4-52FC15DF2E74}"/>
    <dgm:cxn modelId="{FDFC98E2-EA38-4B33-B290-239D9042DDA8}" srcId="{DEDF3478-43F1-4519-B9CB-4A9B4533FF4E}" destId="{98553F7C-16D4-40E5-B628-1244FAD298A2}" srcOrd="0" destOrd="0" parTransId="{0EA18FB7-C956-4920-B73D-D8FC07849ECD}" sibTransId="{6479FEB8-3720-4194-B2DB-77E3FCAF8C85}"/>
    <dgm:cxn modelId="{DA43A490-894E-4D16-8C10-87DD878A23B4}" type="presParOf" srcId="{5397819A-D233-4BFC-9A97-6EE585342AF5}" destId="{7AD2FB29-E636-4426-98DA-EBE0DA2DD6DC}" srcOrd="0" destOrd="0" presId="urn:microsoft.com/office/officeart/2005/8/layout/radial6"/>
    <dgm:cxn modelId="{FBCE6D43-F3BA-492B-8B60-6E3093514160}" type="presParOf" srcId="{5397819A-D233-4BFC-9A97-6EE585342AF5}" destId="{06B96319-3F7C-4D67-8911-1641A0663718}" srcOrd="1" destOrd="0" presId="urn:microsoft.com/office/officeart/2005/8/layout/radial6"/>
    <dgm:cxn modelId="{DA9AD0C1-4B84-4BFA-B098-3533E3E40E77}" type="presParOf" srcId="{5397819A-D233-4BFC-9A97-6EE585342AF5}" destId="{E3B148D6-2CA1-43B3-9635-320E465D337C}" srcOrd="2" destOrd="0" presId="urn:microsoft.com/office/officeart/2005/8/layout/radial6"/>
    <dgm:cxn modelId="{6DC90425-F41E-4F70-BCD3-424CCBB235D3}" type="presParOf" srcId="{5397819A-D233-4BFC-9A97-6EE585342AF5}" destId="{2FEFF152-7AAA-4718-87FF-A4500741D54B}" srcOrd="3" destOrd="0" presId="urn:microsoft.com/office/officeart/2005/8/layout/radial6"/>
    <dgm:cxn modelId="{264F7CF0-9968-43D0-82F7-8CD626F32D07}" type="presParOf" srcId="{5397819A-D233-4BFC-9A97-6EE585342AF5}" destId="{4DA3180C-CA12-4725-A6D7-F245231562D0}" srcOrd="4" destOrd="0" presId="urn:microsoft.com/office/officeart/2005/8/layout/radial6"/>
    <dgm:cxn modelId="{58518FA9-C3DE-4E03-904B-92B55132191E}" type="presParOf" srcId="{5397819A-D233-4BFC-9A97-6EE585342AF5}" destId="{D9006FA1-5A1B-485B-A338-3533380DCE86}" srcOrd="5" destOrd="0" presId="urn:microsoft.com/office/officeart/2005/8/layout/radial6"/>
    <dgm:cxn modelId="{EB568A19-B095-44EB-A636-469C3F23195C}" type="presParOf" srcId="{5397819A-D233-4BFC-9A97-6EE585342AF5}" destId="{547D1E4B-F2C9-4B12-BC9F-A78ED33AFD29}" srcOrd="6" destOrd="0" presId="urn:microsoft.com/office/officeart/2005/8/layout/radial6"/>
    <dgm:cxn modelId="{971E35E4-F1E1-4520-8844-FFEF213D31D9}" type="presParOf" srcId="{5397819A-D233-4BFC-9A97-6EE585342AF5}" destId="{A57EF155-10E1-44DF-82F6-9666A1551D1B}" srcOrd="7" destOrd="0" presId="urn:microsoft.com/office/officeart/2005/8/layout/radial6"/>
    <dgm:cxn modelId="{C47D257A-C99C-489B-B6B9-180E5F470AD0}" type="presParOf" srcId="{5397819A-D233-4BFC-9A97-6EE585342AF5}" destId="{23B01AA4-A339-4A0A-B40F-5AED544B5B7B}" srcOrd="8" destOrd="0" presId="urn:microsoft.com/office/officeart/2005/8/layout/radial6"/>
    <dgm:cxn modelId="{3A69A1F7-64E9-4A7B-9F9B-25EC91999584}" type="presParOf" srcId="{5397819A-D233-4BFC-9A97-6EE585342AF5}" destId="{0B335F1E-1B67-4EDD-9688-CA39F18322AE}" srcOrd="9" destOrd="0" presId="urn:microsoft.com/office/officeart/2005/8/layout/radial6"/>
    <dgm:cxn modelId="{BB926653-1190-4869-8A6B-69B27D857393}" type="presParOf" srcId="{5397819A-D233-4BFC-9A97-6EE585342AF5}" destId="{C446DBB8-2DF6-4E3C-B7C6-6807ADE00A1A}" srcOrd="10" destOrd="0" presId="urn:microsoft.com/office/officeart/2005/8/layout/radial6"/>
    <dgm:cxn modelId="{004D8F4B-A63F-4D3D-BFC2-10ACE8A7E5F9}" type="presParOf" srcId="{5397819A-D233-4BFC-9A97-6EE585342AF5}" destId="{78AB1C60-BF00-44A2-8AE7-9AA432D3348E}" srcOrd="11" destOrd="0" presId="urn:microsoft.com/office/officeart/2005/8/layout/radial6"/>
    <dgm:cxn modelId="{0DA2A062-A954-4FDC-BA2E-EC0F49DFC92E}" type="presParOf" srcId="{5397819A-D233-4BFC-9A97-6EE585342AF5}" destId="{DBB85C7C-D4A8-4A52-826B-304109F0CEE9}"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582729-F412-4F80-87A4-596E4CD2D4D9}" type="doc">
      <dgm:prSet loTypeId="urn:microsoft.com/office/officeart/2005/8/layout/hProcess3" loCatId="process" qsTypeId="urn:microsoft.com/office/officeart/2005/8/quickstyle/simple1" qsCatId="simple" csTypeId="urn:microsoft.com/office/officeart/2005/8/colors/accent1_2" csCatId="accent1" phldr="0"/>
      <dgm:spPr/>
    </dgm:pt>
    <dgm:pt modelId="{73BA393F-E7E5-443D-8EDB-AAED1BC235EC}">
      <dgm:prSet phldrT="[文本]" phldr="1"/>
      <dgm:spPr/>
      <dgm:t>
        <a:bodyPr/>
        <a:lstStyle/>
        <a:p>
          <a:endParaRPr lang="zh-CN" altLang="en-US" dirty="0"/>
        </a:p>
      </dgm:t>
    </dgm:pt>
    <dgm:pt modelId="{5519DC17-2A2F-45AF-B555-BF9C807E86FE}" type="parTrans" cxnId="{EAE4EED9-000F-4025-A4A2-AEE8F6516735}">
      <dgm:prSet/>
      <dgm:spPr/>
      <dgm:t>
        <a:bodyPr/>
        <a:lstStyle/>
        <a:p>
          <a:endParaRPr lang="zh-CN" altLang="en-US"/>
        </a:p>
      </dgm:t>
    </dgm:pt>
    <dgm:pt modelId="{3A588BF1-685F-4DD5-8223-03953FEB04E9}" type="sibTrans" cxnId="{EAE4EED9-000F-4025-A4A2-AEE8F6516735}">
      <dgm:prSet/>
      <dgm:spPr/>
      <dgm:t>
        <a:bodyPr/>
        <a:lstStyle/>
        <a:p>
          <a:endParaRPr lang="zh-CN" altLang="en-US"/>
        </a:p>
      </dgm:t>
    </dgm:pt>
    <dgm:pt modelId="{061C8FE0-DD82-4F45-808A-BF18DC62CF87}" type="pres">
      <dgm:prSet presAssocID="{25582729-F412-4F80-87A4-596E4CD2D4D9}" presName="Name0" presStyleCnt="0">
        <dgm:presLayoutVars>
          <dgm:dir/>
          <dgm:animLvl val="lvl"/>
          <dgm:resizeHandles val="exact"/>
        </dgm:presLayoutVars>
      </dgm:prSet>
      <dgm:spPr/>
    </dgm:pt>
    <dgm:pt modelId="{4DBECBD4-6588-4803-80E5-EED47CEA758F}" type="pres">
      <dgm:prSet presAssocID="{25582729-F412-4F80-87A4-596E4CD2D4D9}" presName="dummy" presStyleCnt="0"/>
      <dgm:spPr/>
    </dgm:pt>
    <dgm:pt modelId="{22EAA3CC-03C2-4C67-BFDE-4BB686DA06BC}" type="pres">
      <dgm:prSet presAssocID="{25582729-F412-4F80-87A4-596E4CD2D4D9}" presName="linH" presStyleCnt="0"/>
      <dgm:spPr/>
    </dgm:pt>
    <dgm:pt modelId="{DA476E54-AEEA-4BDF-8636-327F505B6768}" type="pres">
      <dgm:prSet presAssocID="{25582729-F412-4F80-87A4-596E4CD2D4D9}" presName="padding1" presStyleCnt="0"/>
      <dgm:spPr/>
    </dgm:pt>
    <dgm:pt modelId="{AF6F5FB6-FEBF-4CCD-B810-29A6B84C6705}" type="pres">
      <dgm:prSet presAssocID="{73BA393F-E7E5-443D-8EDB-AAED1BC235EC}" presName="linV" presStyleCnt="0"/>
      <dgm:spPr/>
    </dgm:pt>
    <dgm:pt modelId="{0503E8D0-D8DE-4031-A54C-49BD458F4240}" type="pres">
      <dgm:prSet presAssocID="{73BA393F-E7E5-443D-8EDB-AAED1BC235EC}" presName="spVertical1" presStyleCnt="0"/>
      <dgm:spPr/>
    </dgm:pt>
    <dgm:pt modelId="{4C9F5255-DD04-4E86-9F58-576A6FF3A5D6}" type="pres">
      <dgm:prSet presAssocID="{73BA393F-E7E5-443D-8EDB-AAED1BC235EC}" presName="parTx" presStyleLbl="revTx" presStyleIdx="0" presStyleCnt="1" custLinFactNeighborX="-3742" custLinFactNeighborY="-71894">
        <dgm:presLayoutVars>
          <dgm:chMax val="0"/>
          <dgm:chPref val="0"/>
          <dgm:bulletEnabled val="1"/>
        </dgm:presLayoutVars>
      </dgm:prSet>
      <dgm:spPr/>
      <dgm:t>
        <a:bodyPr/>
        <a:lstStyle/>
        <a:p>
          <a:endParaRPr lang="zh-CN" altLang="en-US"/>
        </a:p>
      </dgm:t>
    </dgm:pt>
    <dgm:pt modelId="{DE7E42FD-8BB9-497F-A2F3-E8C5847E5B16}" type="pres">
      <dgm:prSet presAssocID="{73BA393F-E7E5-443D-8EDB-AAED1BC235EC}" presName="spVertical2" presStyleCnt="0"/>
      <dgm:spPr/>
    </dgm:pt>
    <dgm:pt modelId="{F29B9C08-9007-428D-B22D-9EE064F34842}" type="pres">
      <dgm:prSet presAssocID="{73BA393F-E7E5-443D-8EDB-AAED1BC235EC}" presName="spVertical3" presStyleCnt="0"/>
      <dgm:spPr/>
    </dgm:pt>
    <dgm:pt modelId="{CB653553-B9B4-4410-AC2E-EB3312C143B2}" type="pres">
      <dgm:prSet presAssocID="{25582729-F412-4F80-87A4-596E4CD2D4D9}" presName="padding2" presStyleCnt="0"/>
      <dgm:spPr/>
    </dgm:pt>
    <dgm:pt modelId="{4D40C819-47CA-4665-BB49-516792158312}" type="pres">
      <dgm:prSet presAssocID="{25582729-F412-4F80-87A4-596E4CD2D4D9}" presName="negArrow" presStyleCnt="0"/>
      <dgm:spPr/>
    </dgm:pt>
    <dgm:pt modelId="{A0622055-2DE1-4818-91B4-9C97A9E3C950}" type="pres">
      <dgm:prSet presAssocID="{25582729-F412-4F80-87A4-596E4CD2D4D9}" presName="backgroundArrow" presStyleLbl="node1" presStyleIdx="0" presStyleCnt="1" custLinFactNeighborX="55906" custLinFactNeighborY="17996"/>
      <dgm:spPr/>
    </dgm:pt>
  </dgm:ptLst>
  <dgm:cxnLst>
    <dgm:cxn modelId="{5029AB6E-1DA3-4DA5-B3F4-606D24BD2DF0}" type="presOf" srcId="{73BA393F-E7E5-443D-8EDB-AAED1BC235EC}" destId="{4C9F5255-DD04-4E86-9F58-576A6FF3A5D6}" srcOrd="0" destOrd="0" presId="urn:microsoft.com/office/officeart/2005/8/layout/hProcess3"/>
    <dgm:cxn modelId="{EDEE216C-EC1C-4843-859C-4D0E4D866D0D}" type="presOf" srcId="{25582729-F412-4F80-87A4-596E4CD2D4D9}" destId="{061C8FE0-DD82-4F45-808A-BF18DC62CF87}" srcOrd="0" destOrd="0" presId="urn:microsoft.com/office/officeart/2005/8/layout/hProcess3"/>
    <dgm:cxn modelId="{EAE4EED9-000F-4025-A4A2-AEE8F6516735}" srcId="{25582729-F412-4F80-87A4-596E4CD2D4D9}" destId="{73BA393F-E7E5-443D-8EDB-AAED1BC235EC}" srcOrd="0" destOrd="0" parTransId="{5519DC17-2A2F-45AF-B555-BF9C807E86FE}" sibTransId="{3A588BF1-685F-4DD5-8223-03953FEB04E9}"/>
    <dgm:cxn modelId="{F2CEB4CC-CC00-43B1-A481-3D13E2232D72}" type="presParOf" srcId="{061C8FE0-DD82-4F45-808A-BF18DC62CF87}" destId="{4DBECBD4-6588-4803-80E5-EED47CEA758F}" srcOrd="0" destOrd="0" presId="urn:microsoft.com/office/officeart/2005/8/layout/hProcess3"/>
    <dgm:cxn modelId="{8069AF7E-480E-4983-A970-B9336BD61950}" type="presParOf" srcId="{061C8FE0-DD82-4F45-808A-BF18DC62CF87}" destId="{22EAA3CC-03C2-4C67-BFDE-4BB686DA06BC}" srcOrd="1" destOrd="0" presId="urn:microsoft.com/office/officeart/2005/8/layout/hProcess3"/>
    <dgm:cxn modelId="{3CC2B554-8EF9-4ACC-94AB-B41718C18D56}" type="presParOf" srcId="{22EAA3CC-03C2-4C67-BFDE-4BB686DA06BC}" destId="{DA476E54-AEEA-4BDF-8636-327F505B6768}" srcOrd="0" destOrd="0" presId="urn:microsoft.com/office/officeart/2005/8/layout/hProcess3"/>
    <dgm:cxn modelId="{19408EDA-9082-402E-A0DA-F0757BA4F9B8}" type="presParOf" srcId="{22EAA3CC-03C2-4C67-BFDE-4BB686DA06BC}" destId="{AF6F5FB6-FEBF-4CCD-B810-29A6B84C6705}" srcOrd="1" destOrd="0" presId="urn:microsoft.com/office/officeart/2005/8/layout/hProcess3"/>
    <dgm:cxn modelId="{853B050F-1C0D-48FC-B098-7D5605EB6A00}" type="presParOf" srcId="{AF6F5FB6-FEBF-4CCD-B810-29A6B84C6705}" destId="{0503E8D0-D8DE-4031-A54C-49BD458F4240}" srcOrd="0" destOrd="0" presId="urn:microsoft.com/office/officeart/2005/8/layout/hProcess3"/>
    <dgm:cxn modelId="{E33E12A9-BFD9-499E-B470-F0ADE9174E88}" type="presParOf" srcId="{AF6F5FB6-FEBF-4CCD-B810-29A6B84C6705}" destId="{4C9F5255-DD04-4E86-9F58-576A6FF3A5D6}" srcOrd="1" destOrd="0" presId="urn:microsoft.com/office/officeart/2005/8/layout/hProcess3"/>
    <dgm:cxn modelId="{35F6AD88-F59D-459E-9E47-9DDAE441E2E6}" type="presParOf" srcId="{AF6F5FB6-FEBF-4CCD-B810-29A6B84C6705}" destId="{DE7E42FD-8BB9-497F-A2F3-E8C5847E5B16}" srcOrd="2" destOrd="0" presId="urn:microsoft.com/office/officeart/2005/8/layout/hProcess3"/>
    <dgm:cxn modelId="{B4EC6987-F54A-4D92-9183-5D9126ECD3EF}" type="presParOf" srcId="{AF6F5FB6-FEBF-4CCD-B810-29A6B84C6705}" destId="{F29B9C08-9007-428D-B22D-9EE064F34842}" srcOrd="3" destOrd="0" presId="urn:microsoft.com/office/officeart/2005/8/layout/hProcess3"/>
    <dgm:cxn modelId="{81475AF7-A16F-44B3-977F-0047FA22FA4A}" type="presParOf" srcId="{22EAA3CC-03C2-4C67-BFDE-4BB686DA06BC}" destId="{CB653553-B9B4-4410-AC2E-EB3312C143B2}" srcOrd="2" destOrd="0" presId="urn:microsoft.com/office/officeart/2005/8/layout/hProcess3"/>
    <dgm:cxn modelId="{081219BE-8636-4032-A51D-53003D8E2D1A}" type="presParOf" srcId="{22EAA3CC-03C2-4C67-BFDE-4BB686DA06BC}" destId="{4D40C819-47CA-4665-BB49-516792158312}" srcOrd="3" destOrd="0" presId="urn:microsoft.com/office/officeart/2005/8/layout/hProcess3"/>
    <dgm:cxn modelId="{4663058B-919D-4075-A29A-D2AB0A1320A6}" type="presParOf" srcId="{22EAA3CC-03C2-4C67-BFDE-4BB686DA06BC}" destId="{A0622055-2DE1-4818-91B4-9C97A9E3C950}" srcOrd="4" destOrd="0" presId="urn:microsoft.com/office/officeart/2005/8/layout/hProcess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D29994-5348-460D-B330-3049EA9C2BD7}">
      <dsp:nvSpPr>
        <dsp:cNvPr id="0" name=""/>
        <dsp:cNvSpPr/>
      </dsp:nvSpPr>
      <dsp:spPr>
        <a:xfrm rot="5400000">
          <a:off x="-262556" y="490040"/>
          <a:ext cx="1750379" cy="122526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C000"/>
              </a:solidFill>
              <a:latin typeface="微软雅黑" pitchFamily="34" charset="-122"/>
              <a:ea typeface="微软雅黑" pitchFamily="34" charset="-122"/>
            </a:rPr>
            <a:t>成为会员</a:t>
          </a:r>
          <a:endParaRPr lang="zh-CN" altLang="en-US" sz="2400" b="1" kern="1200" dirty="0">
            <a:solidFill>
              <a:srgbClr val="FFC000"/>
            </a:solidFill>
            <a:latin typeface="微软雅黑" pitchFamily="34" charset="-122"/>
            <a:ea typeface="微软雅黑" pitchFamily="34" charset="-122"/>
          </a:endParaRPr>
        </a:p>
      </dsp:txBody>
      <dsp:txXfrm rot="5400000">
        <a:off x="-262556" y="490040"/>
        <a:ext cx="1750379" cy="1225265"/>
      </dsp:txXfrm>
    </dsp:sp>
    <dsp:sp modelId="{D1C7E131-5B60-48D7-BE86-0039D74F6518}">
      <dsp:nvSpPr>
        <dsp:cNvPr id="0" name=""/>
        <dsp:cNvSpPr/>
      </dsp:nvSpPr>
      <dsp:spPr>
        <a:xfrm rot="5400000">
          <a:off x="4770917" y="-3541260"/>
          <a:ext cx="1584530" cy="86758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85750" marR="0" lvl="1" indent="0" algn="l" defTabSz="1333500" eaLnBrk="1" fontAlgn="auto" latinLnBrk="0" hangingPunct="1">
            <a:lnSpc>
              <a:spcPct val="90000"/>
            </a:lnSpc>
            <a:spcBef>
              <a:spcPct val="0"/>
            </a:spcBef>
            <a:spcAft>
              <a:spcPct val="15000"/>
            </a:spcAft>
            <a:buClrTx/>
            <a:buSzTx/>
            <a:buFontTx/>
            <a:buChar char="••"/>
            <a:tabLst/>
            <a:defRPr/>
          </a:pPr>
          <a:r>
            <a:rPr lang="zh-CN" altLang="en-US" sz="2000" b="1" kern="1200" dirty="0" smtClean="0">
              <a:latin typeface="微软雅黑" pitchFamily="34" charset="-122"/>
              <a:ea typeface="微软雅黑" pitchFamily="34" charset="-122"/>
            </a:rPr>
            <a:t>尊重</a:t>
          </a:r>
          <a:r>
            <a:rPr lang="zh-CN" altLang="en-US" sz="2000" b="0" kern="1200" dirty="0" smtClean="0">
              <a:latin typeface="微软雅黑" pitchFamily="34" charset="-122"/>
              <a:ea typeface="微软雅黑" pitchFamily="34" charset="-122"/>
            </a:rPr>
            <a:t>出版机构</a:t>
          </a:r>
          <a:r>
            <a:rPr lang="zh-CN" altLang="en-US" sz="2000" kern="1200" dirty="0" smtClean="0">
              <a:latin typeface="微软雅黑" pitchFamily="34" charset="-122"/>
              <a:ea typeface="微软雅黑" pitchFamily="34" charset="-122"/>
            </a:rPr>
            <a:t>意愿和</a:t>
          </a:r>
          <a:r>
            <a:rPr lang="zh-CN" altLang="en-US" sz="2000" b="1" kern="1200" dirty="0" smtClean="0">
              <a:latin typeface="微软雅黑" pitchFamily="34" charset="-122"/>
              <a:ea typeface="微软雅黑" pitchFamily="34" charset="-122"/>
            </a:rPr>
            <a:t>知识产权</a:t>
          </a:r>
          <a:r>
            <a:rPr lang="zh-CN" altLang="en-US" sz="2000" kern="1200" dirty="0" smtClean="0">
              <a:latin typeface="微软雅黑" pitchFamily="34" charset="-122"/>
              <a:ea typeface="微软雅黑" pitchFamily="34" charset="-122"/>
            </a:rPr>
            <a:t>，</a:t>
          </a:r>
          <a:r>
            <a:rPr lang="zh-CN" altLang="en-US" sz="2000" b="1" kern="1200" dirty="0" smtClean="0">
              <a:latin typeface="微软雅黑" pitchFamily="34" charset="-122"/>
              <a:ea typeface="微软雅黑" pitchFamily="34" charset="-122"/>
            </a:rPr>
            <a:t>签署中文</a:t>
          </a:r>
          <a:r>
            <a:rPr lang="en-US" altLang="zh-CN" sz="2000" b="1" kern="1200" dirty="0" smtClean="0">
              <a:latin typeface="微软雅黑" pitchFamily="34" charset="-122"/>
              <a:ea typeface="微软雅黑" pitchFamily="34" charset="-122"/>
            </a:rPr>
            <a:t>DOI</a:t>
          </a:r>
          <a:r>
            <a:rPr lang="zh-CN" altLang="en-US" sz="2000" b="1" kern="1200" dirty="0" smtClean="0">
              <a:latin typeface="微软雅黑" pitchFamily="34" charset="-122"/>
              <a:ea typeface="微软雅黑" pitchFamily="34" charset="-122"/>
            </a:rPr>
            <a:t>服务合同</a:t>
          </a:r>
          <a:endParaRPr lang="zh-CN" altLang="en-US" sz="1800" kern="1200" dirty="0"/>
        </a:p>
        <a:p>
          <a:pPr marL="285750" marR="0" lvl="1" indent="0" algn="l" defTabSz="1333500" eaLnBrk="1" fontAlgn="auto" latinLnBrk="0" hangingPunct="1">
            <a:lnSpc>
              <a:spcPct val="90000"/>
            </a:lnSpc>
            <a:spcBef>
              <a:spcPct val="0"/>
            </a:spcBef>
            <a:spcAft>
              <a:spcPct val="15000"/>
            </a:spcAft>
            <a:buClrTx/>
            <a:buSzTx/>
            <a:buFontTx/>
            <a:buChar char="••"/>
            <a:tabLst/>
            <a:defRPr/>
          </a:pPr>
          <a:r>
            <a:rPr lang="zh-CN" altLang="en-US" sz="2000" b="1" kern="1200" dirty="0" smtClean="0">
              <a:latin typeface="微软雅黑" pitchFamily="34" charset="-122"/>
              <a:ea typeface="微软雅黑" pitchFamily="34" charset="-122"/>
            </a:rPr>
            <a:t>开通</a:t>
          </a:r>
          <a:r>
            <a:rPr lang="zh-CN" altLang="en-US" sz="2000" kern="1200" dirty="0" smtClean="0">
              <a:latin typeface="微软雅黑" pitchFamily="34" charset="-122"/>
              <a:ea typeface="微软雅黑" pitchFamily="34" charset="-122"/>
            </a:rPr>
            <a:t>中文</a:t>
          </a:r>
          <a:r>
            <a:rPr lang="en-US" altLang="zh-CN" sz="2000" kern="1200" dirty="0" smtClean="0">
              <a:latin typeface="微软雅黑" pitchFamily="34" charset="-122"/>
              <a:ea typeface="微软雅黑" pitchFamily="34" charset="-122"/>
            </a:rPr>
            <a:t>DOI</a:t>
          </a:r>
          <a:r>
            <a:rPr lang="zh-CN" altLang="en-US" sz="2000" b="1" kern="1200" dirty="0" smtClean="0">
              <a:latin typeface="微软雅黑" pitchFamily="34" charset="-122"/>
              <a:ea typeface="微软雅黑" pitchFamily="34" charset="-122"/>
            </a:rPr>
            <a:t>会员系统帐号</a:t>
          </a:r>
          <a:r>
            <a:rPr lang="zh-CN" altLang="en-US" sz="2000" kern="1200" dirty="0" smtClean="0">
              <a:latin typeface="微软雅黑" pitchFamily="34" charset="-122"/>
              <a:ea typeface="微软雅黑" pitchFamily="34" charset="-122"/>
            </a:rPr>
            <a:t>，</a:t>
          </a:r>
          <a:r>
            <a:rPr lang="zh-CN" altLang="en-US" sz="2000" b="1" kern="1200" dirty="0" smtClean="0">
              <a:latin typeface="微软雅黑" pitchFamily="34" charset="-122"/>
              <a:ea typeface="微软雅黑" pitchFamily="34" charset="-122"/>
            </a:rPr>
            <a:t>提供注册工具</a:t>
          </a:r>
          <a:r>
            <a:rPr lang="zh-CN" altLang="en-US" sz="2000" kern="1200" dirty="0" smtClean="0">
              <a:latin typeface="微软雅黑" pitchFamily="34" charset="-122"/>
              <a:ea typeface="微软雅黑" pitchFamily="34" charset="-122"/>
            </a:rPr>
            <a:t>，提供</a:t>
          </a:r>
          <a:r>
            <a:rPr lang="zh-CN" altLang="en-US" sz="2000" b="1" kern="1200" dirty="0" smtClean="0">
              <a:latin typeface="微软雅黑" pitchFamily="34" charset="-122"/>
              <a:ea typeface="微软雅黑" pitchFamily="34" charset="-122"/>
            </a:rPr>
            <a:t>自动化接口</a:t>
          </a:r>
          <a:endParaRPr lang="en-US" altLang="zh-CN" sz="2000" b="1" kern="1200" dirty="0" smtClean="0">
            <a:latin typeface="微软雅黑" pitchFamily="34" charset="-122"/>
            <a:ea typeface="微软雅黑" pitchFamily="34" charset="-122"/>
          </a:endParaRPr>
        </a:p>
        <a:p>
          <a:pPr marL="0" marR="0" lvl="1" indent="0" algn="l" defTabSz="914400" eaLnBrk="1" fontAlgn="auto" latinLnBrk="0" hangingPunct="1">
            <a:lnSpc>
              <a:spcPct val="100000"/>
            </a:lnSpc>
            <a:spcBef>
              <a:spcPct val="0"/>
            </a:spcBef>
            <a:spcAft>
              <a:spcPts val="0"/>
            </a:spcAft>
            <a:buClrTx/>
            <a:buSzTx/>
            <a:buFontTx/>
            <a:buChar char="••"/>
            <a:tabLst/>
            <a:defRPr/>
          </a:pPr>
          <a:endParaRPr lang="zh-CN" altLang="en-US" kern="1200" dirty="0"/>
        </a:p>
      </dsp:txBody>
      <dsp:txXfrm rot="5400000">
        <a:off x="4770917" y="-3541260"/>
        <a:ext cx="1584530" cy="8675834"/>
      </dsp:txXfrm>
    </dsp:sp>
    <dsp:sp modelId="{E65F6181-B35D-4F8C-89AC-58F51F17F8BF}">
      <dsp:nvSpPr>
        <dsp:cNvPr id="0" name=""/>
        <dsp:cNvSpPr/>
      </dsp:nvSpPr>
      <dsp:spPr>
        <a:xfrm rot="5400000">
          <a:off x="-262556" y="2065344"/>
          <a:ext cx="1750379" cy="122526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C000"/>
              </a:solidFill>
              <a:latin typeface="微软雅黑" pitchFamily="34" charset="-122"/>
              <a:ea typeface="微软雅黑" pitchFamily="34" charset="-122"/>
            </a:rPr>
            <a:t>编码加工</a:t>
          </a:r>
          <a:endParaRPr lang="zh-CN" altLang="en-US" sz="2400" b="1" kern="1200" dirty="0">
            <a:solidFill>
              <a:srgbClr val="FFC000"/>
            </a:solidFill>
            <a:latin typeface="微软雅黑" pitchFamily="34" charset="-122"/>
            <a:ea typeface="微软雅黑" pitchFamily="34" charset="-122"/>
          </a:endParaRPr>
        </a:p>
      </dsp:txBody>
      <dsp:txXfrm rot="5400000">
        <a:off x="-262556" y="2065344"/>
        <a:ext cx="1750379" cy="1225265"/>
      </dsp:txXfrm>
    </dsp:sp>
    <dsp:sp modelId="{5C5C8767-15E7-4412-943C-D136070AE88B}">
      <dsp:nvSpPr>
        <dsp:cNvPr id="0" name=""/>
        <dsp:cNvSpPr/>
      </dsp:nvSpPr>
      <dsp:spPr>
        <a:xfrm rot="5400000">
          <a:off x="4994309" y="-1966255"/>
          <a:ext cx="1137746" cy="86758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marR="0" lvl="1" indent="0" algn="l" defTabSz="1600200" eaLnBrk="1" fontAlgn="auto" latinLnBrk="0" hangingPunct="1">
            <a:lnSpc>
              <a:spcPct val="90000"/>
            </a:lnSpc>
            <a:spcBef>
              <a:spcPct val="0"/>
            </a:spcBef>
            <a:spcAft>
              <a:spcPct val="15000"/>
            </a:spcAft>
            <a:buClrTx/>
            <a:buSzTx/>
            <a:buFontTx/>
            <a:buChar char="••"/>
            <a:tabLst/>
            <a:defRPr/>
          </a:pPr>
          <a:endParaRPr lang="zh-CN" altLang="en-US" sz="3600" kern="1200" dirty="0"/>
        </a:p>
        <a:p>
          <a:pPr marL="285750" marR="0" lvl="1" indent="0" algn="l" defTabSz="1600200" eaLnBrk="1" fontAlgn="auto" latinLnBrk="0" hangingPunct="1">
            <a:lnSpc>
              <a:spcPct val="90000"/>
            </a:lnSpc>
            <a:spcBef>
              <a:spcPct val="0"/>
            </a:spcBef>
            <a:spcAft>
              <a:spcPct val="15000"/>
            </a:spcAft>
            <a:buClrTx/>
            <a:buSzTx/>
            <a:buFontTx/>
            <a:buChar char="••"/>
            <a:tabLst/>
            <a:defRPr/>
          </a:pPr>
          <a:endParaRPr lang="zh-CN" altLang="en-US" sz="3600" kern="1200" dirty="0"/>
        </a:p>
        <a:p>
          <a:pPr marL="285750" marR="0" lvl="1" indent="0" algn="l" defTabSz="1600200" eaLnBrk="1" fontAlgn="auto" latinLnBrk="0" hangingPunct="1">
            <a:lnSpc>
              <a:spcPct val="90000"/>
            </a:lnSpc>
            <a:spcBef>
              <a:spcPct val="0"/>
            </a:spcBef>
            <a:spcAft>
              <a:spcPct val="15000"/>
            </a:spcAft>
            <a:buClrTx/>
            <a:buSzTx/>
            <a:buFontTx/>
            <a:buChar char="••"/>
            <a:tabLst/>
            <a:defRPr/>
          </a:pPr>
          <a:r>
            <a:rPr lang="zh-CN" altLang="en-US" sz="2000" b="1" kern="1200" dirty="0" smtClean="0">
              <a:latin typeface="微软雅黑" pitchFamily="34" charset="-122"/>
              <a:ea typeface="微软雅黑" pitchFamily="34" charset="-122"/>
            </a:rPr>
            <a:t>出版机构会员</a:t>
          </a:r>
          <a:r>
            <a:rPr lang="zh-CN" altLang="en-US" sz="2000" kern="1200" dirty="0" smtClean="0">
              <a:latin typeface="微软雅黑" pitchFamily="34" charset="-122"/>
              <a:ea typeface="微软雅黑" pitchFamily="34" charset="-122"/>
            </a:rPr>
            <a:t>按中文</a:t>
          </a:r>
          <a:r>
            <a:rPr lang="en-US" altLang="zh-CN" sz="2000" kern="1200" dirty="0" smtClean="0">
              <a:latin typeface="微软雅黑" pitchFamily="34" charset="-122"/>
              <a:ea typeface="微软雅黑" pitchFamily="34" charset="-122"/>
            </a:rPr>
            <a:t>DOI</a:t>
          </a:r>
          <a:r>
            <a:rPr lang="zh-CN" altLang="en-US" sz="2000" kern="1200" dirty="0" smtClean="0">
              <a:latin typeface="微软雅黑" pitchFamily="34" charset="-122"/>
              <a:ea typeface="微软雅黑" pitchFamily="34" charset="-122"/>
            </a:rPr>
            <a:t>规范</a:t>
          </a:r>
          <a:r>
            <a:rPr lang="zh-CN" altLang="en-US" sz="2000" b="1" kern="1200" dirty="0" smtClean="0">
              <a:latin typeface="微软雅黑" pitchFamily="34" charset="-122"/>
              <a:ea typeface="微软雅黑" pitchFamily="34" charset="-122"/>
            </a:rPr>
            <a:t>自行编制</a:t>
          </a:r>
          <a:r>
            <a:rPr lang="en-US" altLang="zh-CN" sz="2000" b="1" kern="1200" dirty="0" smtClean="0">
              <a:latin typeface="微软雅黑" pitchFamily="34" charset="-122"/>
              <a:ea typeface="微软雅黑" pitchFamily="34" charset="-122"/>
            </a:rPr>
            <a:t>DOI</a:t>
          </a:r>
          <a:r>
            <a:rPr lang="zh-CN" altLang="en-US" sz="2000" b="1" kern="1200" dirty="0" smtClean="0">
              <a:latin typeface="微软雅黑" pitchFamily="34" charset="-122"/>
              <a:ea typeface="微软雅黑" pitchFamily="34" charset="-122"/>
            </a:rPr>
            <a:t>码</a:t>
          </a:r>
          <a:endParaRPr lang="zh-CN" altLang="en-US" sz="3600" kern="1200" dirty="0"/>
        </a:p>
        <a:p>
          <a:pPr marL="285750" marR="0" lvl="1" indent="0" algn="l" defTabSz="1600200" eaLnBrk="1" fontAlgn="auto" latinLnBrk="0" hangingPunct="1">
            <a:lnSpc>
              <a:spcPct val="90000"/>
            </a:lnSpc>
            <a:spcBef>
              <a:spcPct val="0"/>
            </a:spcBef>
            <a:spcAft>
              <a:spcPct val="15000"/>
            </a:spcAft>
            <a:buClrTx/>
            <a:buSzTx/>
            <a:buFontTx/>
            <a:buChar char="••"/>
            <a:tabLst/>
            <a:defRPr/>
          </a:pPr>
          <a:r>
            <a:rPr lang="zh-CN" altLang="en-US" sz="2000" b="1" kern="1200" dirty="0" smtClean="0">
              <a:latin typeface="微软雅黑" pitchFamily="34" charset="-122"/>
              <a:ea typeface="微软雅黑" pitchFamily="34" charset="-122"/>
            </a:rPr>
            <a:t>加工注册数据</a:t>
          </a:r>
          <a:endParaRPr lang="en-US" altLang="zh-CN" sz="2000" b="1" kern="1200" dirty="0" smtClean="0">
            <a:latin typeface="微软雅黑" pitchFamily="34" charset="-122"/>
            <a:ea typeface="微软雅黑" pitchFamily="34" charset="-122"/>
          </a:endParaRPr>
        </a:p>
        <a:p>
          <a:pPr marL="285750" lvl="1" indent="0" algn="l" defTabSz="1600200">
            <a:lnSpc>
              <a:spcPct val="90000"/>
            </a:lnSpc>
            <a:spcBef>
              <a:spcPct val="0"/>
            </a:spcBef>
            <a:spcAft>
              <a:spcPct val="15000"/>
            </a:spcAft>
            <a:buChar char="••"/>
          </a:pPr>
          <a:endParaRPr lang="zh-CN" altLang="en-US" sz="3600" kern="1200" dirty="0"/>
        </a:p>
        <a:p>
          <a:pPr marL="285750" lvl="1" indent="0" algn="l" defTabSz="1600200">
            <a:lnSpc>
              <a:spcPct val="90000"/>
            </a:lnSpc>
            <a:spcBef>
              <a:spcPct val="0"/>
            </a:spcBef>
            <a:spcAft>
              <a:spcPct val="15000"/>
            </a:spcAft>
            <a:buChar char="••"/>
          </a:pPr>
          <a:endParaRPr lang="zh-CN" altLang="en-US" sz="3600" kern="1200" dirty="0"/>
        </a:p>
      </dsp:txBody>
      <dsp:txXfrm rot="5400000">
        <a:off x="4994309" y="-1966255"/>
        <a:ext cx="1137746" cy="8675834"/>
      </dsp:txXfrm>
    </dsp:sp>
    <dsp:sp modelId="{443A8786-8DE9-4EEC-985E-7405602C0751}">
      <dsp:nvSpPr>
        <dsp:cNvPr id="0" name=""/>
        <dsp:cNvSpPr/>
      </dsp:nvSpPr>
      <dsp:spPr>
        <a:xfrm rot="5400000">
          <a:off x="-262556" y="3863431"/>
          <a:ext cx="1750379" cy="122526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C000"/>
              </a:solidFill>
              <a:latin typeface="微软雅黑" pitchFamily="34" charset="-122"/>
              <a:ea typeface="微软雅黑" pitchFamily="34" charset="-122"/>
            </a:rPr>
            <a:t>注册发布</a:t>
          </a:r>
          <a:endParaRPr lang="zh-CN" altLang="en-US" sz="2400" b="1" kern="1200" dirty="0">
            <a:solidFill>
              <a:srgbClr val="FFC000"/>
            </a:solidFill>
            <a:latin typeface="微软雅黑" pitchFamily="34" charset="-122"/>
            <a:ea typeface="微软雅黑" pitchFamily="34" charset="-122"/>
          </a:endParaRPr>
        </a:p>
      </dsp:txBody>
      <dsp:txXfrm rot="5400000">
        <a:off x="-262556" y="3863431"/>
        <a:ext cx="1750379" cy="1225265"/>
      </dsp:txXfrm>
    </dsp:sp>
    <dsp:sp modelId="{EAA12660-421F-43BF-9F0E-57BE18DC4484}">
      <dsp:nvSpPr>
        <dsp:cNvPr id="0" name=""/>
        <dsp:cNvSpPr/>
      </dsp:nvSpPr>
      <dsp:spPr>
        <a:xfrm rot="5400000">
          <a:off x="4771527" y="-168169"/>
          <a:ext cx="1583311" cy="86758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85750" lvl="1" indent="0" algn="l" defTabSz="1600200">
            <a:lnSpc>
              <a:spcPct val="90000"/>
            </a:lnSpc>
            <a:spcBef>
              <a:spcPct val="0"/>
            </a:spcBef>
            <a:spcAft>
              <a:spcPct val="15000"/>
            </a:spcAft>
            <a:buChar char="••"/>
          </a:pPr>
          <a:endParaRPr lang="zh-CN" altLang="en-US" sz="2400" kern="1200" dirty="0"/>
        </a:p>
        <a:p>
          <a:pPr marL="285750" lvl="1" indent="0" algn="l" defTabSz="1600200">
            <a:lnSpc>
              <a:spcPct val="90000"/>
            </a:lnSpc>
            <a:spcBef>
              <a:spcPct val="0"/>
            </a:spcBef>
            <a:spcAft>
              <a:spcPct val="15000"/>
            </a:spcAft>
            <a:buChar char="••"/>
          </a:pPr>
          <a:endParaRPr lang="zh-CN" altLang="en-US" sz="2400" kern="1200" dirty="0"/>
        </a:p>
        <a:p>
          <a:pPr marL="285750" marR="0" lvl="1" indent="0" algn="l" defTabSz="1600200" eaLnBrk="1" fontAlgn="auto" latinLnBrk="0" hangingPunct="1">
            <a:lnSpc>
              <a:spcPct val="90000"/>
            </a:lnSpc>
            <a:spcBef>
              <a:spcPct val="0"/>
            </a:spcBef>
            <a:spcAft>
              <a:spcPct val="15000"/>
            </a:spcAft>
            <a:buClrTx/>
            <a:buSzTx/>
            <a:buFontTx/>
            <a:buChar char="••"/>
            <a:tabLst/>
            <a:defRPr/>
          </a:pPr>
          <a:r>
            <a:rPr lang="zh-CN" altLang="en-US" sz="2000" b="1" kern="1200" dirty="0" smtClean="0">
              <a:latin typeface="微软雅黑" pitchFamily="34" charset="-122"/>
              <a:ea typeface="微软雅黑" pitchFamily="34" charset="-122"/>
            </a:rPr>
            <a:t>出版机构会员注册</a:t>
          </a:r>
          <a:r>
            <a:rPr lang="en-US" altLang="zh-CN" sz="2000" b="1" kern="1200" dirty="0" smtClean="0">
              <a:latin typeface="微软雅黑" pitchFamily="34" charset="-122"/>
              <a:ea typeface="微软雅黑" pitchFamily="34" charset="-122"/>
            </a:rPr>
            <a:t>DOI</a:t>
          </a:r>
          <a:r>
            <a:rPr lang="zh-CN" altLang="en-US" sz="2000" b="1" kern="1200" dirty="0" smtClean="0">
              <a:latin typeface="微软雅黑" pitchFamily="34" charset="-122"/>
              <a:ea typeface="微软雅黑" pitchFamily="34" charset="-122"/>
            </a:rPr>
            <a:t>、更新</a:t>
          </a:r>
          <a:r>
            <a:rPr lang="en-US" altLang="zh-CN" sz="2000" b="0" kern="1200" dirty="0" smtClean="0">
              <a:latin typeface="微软雅黑" pitchFamily="34" charset="-122"/>
              <a:ea typeface="微软雅黑" pitchFamily="34" charset="-122"/>
            </a:rPr>
            <a:t>DOI</a:t>
          </a:r>
          <a:r>
            <a:rPr lang="zh-CN" altLang="en-US" sz="2000" b="1" kern="1200" dirty="0" smtClean="0">
              <a:latin typeface="微软雅黑" pitchFamily="34" charset="-122"/>
              <a:ea typeface="微软雅黑" pitchFamily="34" charset="-122"/>
            </a:rPr>
            <a:t>元数据，</a:t>
          </a:r>
          <a:r>
            <a:rPr lang="zh-CN" altLang="en-US" sz="2000" b="0" kern="1200" dirty="0" smtClean="0">
              <a:latin typeface="微软雅黑" pitchFamily="34" charset="-122"/>
              <a:ea typeface="微软雅黑" pitchFamily="34" charset="-122"/>
            </a:rPr>
            <a:t>并可</a:t>
          </a:r>
          <a:r>
            <a:rPr lang="zh-CN" altLang="en-US" sz="2000" b="1" kern="1200" dirty="0" smtClean="0">
              <a:latin typeface="微软雅黑" pitchFamily="34" charset="-122"/>
              <a:ea typeface="微软雅黑" pitchFamily="34" charset="-122"/>
            </a:rPr>
            <a:t>查询引文</a:t>
          </a:r>
          <a:r>
            <a:rPr lang="en-US" altLang="zh-CN" sz="2000" b="1" kern="1200" dirty="0" smtClean="0">
              <a:latin typeface="微软雅黑" pitchFamily="34" charset="-122"/>
              <a:ea typeface="微软雅黑" pitchFamily="34" charset="-122"/>
            </a:rPr>
            <a:t>DOI</a:t>
          </a:r>
          <a:r>
            <a:rPr lang="zh-CN" altLang="en-US" sz="2000" b="1" kern="1200" dirty="0" smtClean="0">
              <a:latin typeface="微软雅黑" pitchFamily="34" charset="-122"/>
              <a:ea typeface="微软雅黑" pitchFamily="34" charset="-122"/>
            </a:rPr>
            <a:t>，查询、统计被引情况</a:t>
          </a:r>
        </a:p>
        <a:p>
          <a:pPr marL="285750" marR="0" lvl="1" indent="0" algn="l" defTabSz="1600200" eaLnBrk="1" fontAlgn="auto" latinLnBrk="0" hangingPunct="1">
            <a:lnSpc>
              <a:spcPct val="90000"/>
            </a:lnSpc>
            <a:spcBef>
              <a:spcPct val="0"/>
            </a:spcBef>
            <a:spcAft>
              <a:spcPct val="15000"/>
            </a:spcAft>
            <a:buClrTx/>
            <a:buSzTx/>
            <a:buFontTx/>
            <a:buChar char="••"/>
            <a:tabLst/>
            <a:defRPr/>
          </a:pPr>
          <a:r>
            <a:rPr lang="zh-CN" altLang="en-US" sz="2000" b="1" kern="1200" dirty="0" smtClean="0">
              <a:latin typeface="微软雅黑" pitchFamily="34" charset="-122"/>
              <a:ea typeface="微软雅黑" pitchFamily="34" charset="-122"/>
            </a:rPr>
            <a:t>出版机构会员印刷、发布</a:t>
          </a:r>
          <a:r>
            <a:rPr lang="en-US" altLang="zh-CN" sz="2000" kern="1200" dirty="0" smtClean="0">
              <a:latin typeface="微软雅黑" pitchFamily="34" charset="-122"/>
              <a:ea typeface="微软雅黑" pitchFamily="34" charset="-122"/>
            </a:rPr>
            <a:t>DOI</a:t>
          </a:r>
          <a:r>
            <a:rPr lang="zh-CN" altLang="en-US" sz="2000" kern="1200" dirty="0" smtClean="0">
              <a:latin typeface="微软雅黑" pitchFamily="34" charset="-122"/>
              <a:ea typeface="微软雅黑" pitchFamily="34" charset="-122"/>
            </a:rPr>
            <a:t>码</a:t>
          </a:r>
          <a:endParaRPr lang="en-US" altLang="zh-CN" sz="2000" kern="1200" dirty="0" smtClean="0">
            <a:latin typeface="微软雅黑" pitchFamily="34" charset="-122"/>
            <a:ea typeface="微软雅黑" pitchFamily="34" charset="-122"/>
          </a:endParaRPr>
        </a:p>
        <a:p>
          <a:pPr marL="285750" lvl="1" indent="0" algn="l" defTabSz="1600200">
            <a:lnSpc>
              <a:spcPct val="90000"/>
            </a:lnSpc>
            <a:spcBef>
              <a:spcPct val="0"/>
            </a:spcBef>
            <a:spcAft>
              <a:spcPct val="15000"/>
            </a:spcAft>
            <a:buChar char="••"/>
          </a:pPr>
          <a:endParaRPr lang="zh-CN" altLang="en-US" sz="3600" kern="1200" dirty="0"/>
        </a:p>
      </dsp:txBody>
      <dsp:txXfrm rot="5400000">
        <a:off x="4771527" y="-168169"/>
        <a:ext cx="1583311" cy="86758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B85C7C-D4A8-4A52-826B-304109F0CEE9}">
      <dsp:nvSpPr>
        <dsp:cNvPr id="0" name=""/>
        <dsp:cNvSpPr/>
      </dsp:nvSpPr>
      <dsp:spPr>
        <a:xfrm>
          <a:off x="1860219" y="412548"/>
          <a:ext cx="2769634" cy="2769634"/>
        </a:xfrm>
        <a:prstGeom prst="blockArc">
          <a:avLst>
            <a:gd name="adj1" fmla="val 10800000"/>
            <a:gd name="adj2" fmla="val 16200000"/>
            <a:gd name="adj3" fmla="val 4641"/>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0B335F1E-1B67-4EDD-9688-CA39F18322AE}">
      <dsp:nvSpPr>
        <dsp:cNvPr id="0" name=""/>
        <dsp:cNvSpPr/>
      </dsp:nvSpPr>
      <dsp:spPr>
        <a:xfrm>
          <a:off x="1860219" y="412548"/>
          <a:ext cx="2769634" cy="2769634"/>
        </a:xfrm>
        <a:prstGeom prst="blockArc">
          <a:avLst>
            <a:gd name="adj1" fmla="val 5400000"/>
            <a:gd name="adj2" fmla="val 10800000"/>
            <a:gd name="adj3" fmla="val 4641"/>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547D1E4B-F2C9-4B12-BC9F-A78ED33AFD29}">
      <dsp:nvSpPr>
        <dsp:cNvPr id="0" name=""/>
        <dsp:cNvSpPr/>
      </dsp:nvSpPr>
      <dsp:spPr>
        <a:xfrm>
          <a:off x="1860219" y="412548"/>
          <a:ext cx="2769634" cy="2769634"/>
        </a:xfrm>
        <a:prstGeom prst="blockArc">
          <a:avLst>
            <a:gd name="adj1" fmla="val 0"/>
            <a:gd name="adj2" fmla="val 5400000"/>
            <a:gd name="adj3" fmla="val 4641"/>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2FEFF152-7AAA-4718-87FF-A4500741D54B}">
      <dsp:nvSpPr>
        <dsp:cNvPr id="0" name=""/>
        <dsp:cNvSpPr/>
      </dsp:nvSpPr>
      <dsp:spPr>
        <a:xfrm>
          <a:off x="1968817" y="457333"/>
          <a:ext cx="2769634" cy="2769634"/>
        </a:xfrm>
        <a:prstGeom prst="blockArc">
          <a:avLst>
            <a:gd name="adj1" fmla="val 16200000"/>
            <a:gd name="adj2" fmla="val 0"/>
            <a:gd name="adj3" fmla="val 4641"/>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7AD2FB29-E636-4426-98DA-EBE0DA2DD6DC}">
      <dsp:nvSpPr>
        <dsp:cNvPr id="0" name=""/>
        <dsp:cNvSpPr/>
      </dsp:nvSpPr>
      <dsp:spPr>
        <a:xfrm>
          <a:off x="2607451" y="1159780"/>
          <a:ext cx="1275170" cy="1275170"/>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b="1" kern="1200" dirty="0" smtClean="0"/>
            <a:t>DOI</a:t>
          </a:r>
          <a:r>
            <a:rPr lang="zh-CN" altLang="en-US" sz="1600" b="1" kern="1200" dirty="0" smtClean="0"/>
            <a:t>唯一标识论文和引文</a:t>
          </a:r>
          <a:endParaRPr lang="zh-CN" altLang="en-US" sz="1600" b="1" kern="1200" dirty="0"/>
        </a:p>
      </dsp:txBody>
      <dsp:txXfrm>
        <a:off x="2607451" y="1159780"/>
        <a:ext cx="1275170" cy="1275170"/>
      </dsp:txXfrm>
    </dsp:sp>
    <dsp:sp modelId="{06B96319-3F7C-4D67-8911-1641A0663718}">
      <dsp:nvSpPr>
        <dsp:cNvPr id="0" name=""/>
        <dsp:cNvSpPr/>
      </dsp:nvSpPr>
      <dsp:spPr>
        <a:xfrm>
          <a:off x="2704975" y="-74839"/>
          <a:ext cx="1080123" cy="1039045"/>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tx1"/>
              </a:solidFill>
            </a:rPr>
            <a:t>促进期刊及论文的发现</a:t>
          </a:r>
          <a:endParaRPr lang="zh-CN" altLang="en-US" sz="1400" b="1" kern="1200" dirty="0">
            <a:solidFill>
              <a:schemeClr val="tx1"/>
            </a:solidFill>
          </a:endParaRPr>
        </a:p>
      </dsp:txBody>
      <dsp:txXfrm>
        <a:off x="2704975" y="-74839"/>
        <a:ext cx="1080123" cy="1039045"/>
      </dsp:txXfrm>
    </dsp:sp>
    <dsp:sp modelId="{4DA3180C-CA12-4725-A6D7-F245231562D0}">
      <dsp:nvSpPr>
        <dsp:cNvPr id="0" name=""/>
        <dsp:cNvSpPr/>
      </dsp:nvSpPr>
      <dsp:spPr>
        <a:xfrm>
          <a:off x="4104288" y="1296146"/>
          <a:ext cx="986862" cy="1002438"/>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rPr>
            <a:t>促进论文下载</a:t>
          </a:r>
          <a:endParaRPr lang="zh-CN" altLang="en-US" sz="1600" b="1" kern="1200" dirty="0">
            <a:solidFill>
              <a:schemeClr val="tx1"/>
            </a:solidFill>
          </a:endParaRPr>
        </a:p>
      </dsp:txBody>
      <dsp:txXfrm>
        <a:off x="4104288" y="1296146"/>
        <a:ext cx="986862" cy="1002438"/>
      </dsp:txXfrm>
    </dsp:sp>
    <dsp:sp modelId="{A57EF155-10E1-44DF-82F6-9666A1551D1B}">
      <dsp:nvSpPr>
        <dsp:cNvPr id="0" name=""/>
        <dsp:cNvSpPr/>
      </dsp:nvSpPr>
      <dsp:spPr>
        <a:xfrm>
          <a:off x="2704975" y="2624858"/>
          <a:ext cx="1080123" cy="1050381"/>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rPr>
            <a:t>促进论文准确引用</a:t>
          </a:r>
          <a:endParaRPr lang="zh-CN" altLang="en-US" sz="1600" b="1" kern="1200" dirty="0">
            <a:solidFill>
              <a:schemeClr val="tx1"/>
            </a:solidFill>
          </a:endParaRPr>
        </a:p>
      </dsp:txBody>
      <dsp:txXfrm>
        <a:off x="2704975" y="2624858"/>
        <a:ext cx="1080123" cy="1050381"/>
      </dsp:txXfrm>
    </dsp:sp>
    <dsp:sp modelId="{C446DBB8-2DF6-4E3C-B7C6-6807ADE00A1A}">
      <dsp:nvSpPr>
        <dsp:cNvPr id="0" name=""/>
        <dsp:cNvSpPr/>
      </dsp:nvSpPr>
      <dsp:spPr>
        <a:xfrm>
          <a:off x="1317560" y="1224138"/>
          <a:ext cx="1149587" cy="1146453"/>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tx1"/>
              </a:solidFill>
            </a:rPr>
            <a:t>利于访问量、引用量的准确计量</a:t>
          </a:r>
          <a:endParaRPr lang="zh-CN" altLang="en-US" sz="1400" b="1" kern="1200" dirty="0">
            <a:solidFill>
              <a:schemeClr val="tx1"/>
            </a:solidFill>
          </a:endParaRPr>
        </a:p>
      </dsp:txBody>
      <dsp:txXfrm>
        <a:off x="1317560" y="1224138"/>
        <a:ext cx="1149587" cy="114645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622055-2DE1-4818-91B4-9C97A9E3C950}">
      <dsp:nvSpPr>
        <dsp:cNvPr id="0" name=""/>
        <dsp:cNvSpPr/>
      </dsp:nvSpPr>
      <dsp:spPr>
        <a:xfrm>
          <a:off x="0" y="9065"/>
          <a:ext cx="900100" cy="576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9F5255-DD04-4E86-9F58-576A6FF3A5D6}">
      <dsp:nvSpPr>
        <dsp:cNvPr id="0" name=""/>
        <dsp:cNvSpPr/>
      </dsp:nvSpPr>
      <dsp:spPr>
        <a:xfrm>
          <a:off x="45009" y="45005"/>
          <a:ext cx="737484" cy="2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1280" rIns="0" bIns="81280" numCol="1" spcCol="1270" anchor="ctr" anchorCtr="0">
          <a:noAutofit/>
        </a:bodyPr>
        <a:lstStyle/>
        <a:p>
          <a:pPr lvl="0" algn="ctr" defTabSz="355600">
            <a:lnSpc>
              <a:spcPct val="90000"/>
            </a:lnSpc>
            <a:spcBef>
              <a:spcPct val="0"/>
            </a:spcBef>
            <a:spcAft>
              <a:spcPct val="35000"/>
            </a:spcAft>
          </a:pPr>
          <a:endParaRPr lang="zh-CN" altLang="en-US" sz="800" kern="1200" dirty="0"/>
        </a:p>
      </dsp:txBody>
      <dsp:txXfrm>
        <a:off x="45009" y="45005"/>
        <a:ext cx="737484" cy="288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324C083-3218-4C8D-B586-7C1EC0399168}" type="datetimeFigureOut">
              <a:rPr lang="zh-CN" altLang="en-US"/>
              <a:pPr>
                <a:defRPr/>
              </a:pPr>
              <a:t>2013/12/6</a:t>
            </a:fld>
            <a:endParaRPr lang="zh-CN" altLang="en-US"/>
          </a:p>
        </p:txBody>
      </p:sp>
      <p:sp>
        <p:nvSpPr>
          <p:cNvPr id="4" name="幻灯片图像占位符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4EF6F87-FBE5-4057-8A0F-E14E9FCBF5C0}" type="slidenum">
              <a:rPr lang="zh-CN" altLang="en-US"/>
              <a:pPr>
                <a:defRPr/>
              </a:pPr>
              <a:t>‹#›</a:t>
            </a:fld>
            <a:endParaRPr lang="zh-CN" altLang="en-US"/>
          </a:p>
        </p:txBody>
      </p:sp>
    </p:spTree>
    <p:extLst>
      <p:ext uri="{BB962C8B-B14F-4D97-AF65-F5344CB8AC3E}">
        <p14:creationId xmlns="" xmlns:p14="http://schemas.microsoft.com/office/powerpoint/2010/main" val="1219068303"/>
      </p:ext>
    </p:extLst>
  </p:cSld>
  <p:clrMap bg1="lt1" tx1="dk1" bg2="lt2" tx2="dk2" accent1="accent1" accent2="accent2" accent3="accent3" accent4="accent4" accent5="accent5" accent6="accent6" hlink="hlink" folHlink="folHlink"/>
  <p:notesStyle>
    <a:lvl1pPr algn="l" defTabSz="1028700" rtl="0" eaLnBrk="0" fontAlgn="base" hangingPunct="0">
      <a:spcBef>
        <a:spcPct val="30000"/>
      </a:spcBef>
      <a:spcAft>
        <a:spcPct val="0"/>
      </a:spcAft>
      <a:defRPr sz="1400" kern="1200">
        <a:solidFill>
          <a:schemeClr val="tx1"/>
        </a:solidFill>
        <a:latin typeface="+mn-lt"/>
        <a:ea typeface="+mn-ea"/>
        <a:cs typeface="+mn-cs"/>
      </a:defRPr>
    </a:lvl1pPr>
    <a:lvl2pPr marL="514350" algn="l" defTabSz="1028700" rtl="0" eaLnBrk="0" fontAlgn="base" hangingPunct="0">
      <a:spcBef>
        <a:spcPct val="30000"/>
      </a:spcBef>
      <a:spcAft>
        <a:spcPct val="0"/>
      </a:spcAft>
      <a:defRPr sz="1400" kern="1200">
        <a:solidFill>
          <a:schemeClr val="tx1"/>
        </a:solidFill>
        <a:latin typeface="+mn-lt"/>
        <a:ea typeface="+mn-ea"/>
        <a:cs typeface="+mn-cs"/>
      </a:defRPr>
    </a:lvl2pPr>
    <a:lvl3pPr marL="1028700" algn="l" defTabSz="1028700" rtl="0" eaLnBrk="0" fontAlgn="base" hangingPunct="0">
      <a:spcBef>
        <a:spcPct val="30000"/>
      </a:spcBef>
      <a:spcAft>
        <a:spcPct val="0"/>
      </a:spcAft>
      <a:defRPr sz="1400" kern="1200">
        <a:solidFill>
          <a:schemeClr val="tx1"/>
        </a:solidFill>
        <a:latin typeface="+mn-lt"/>
        <a:ea typeface="+mn-ea"/>
        <a:cs typeface="+mn-cs"/>
      </a:defRPr>
    </a:lvl3pPr>
    <a:lvl4pPr marL="1543050" algn="l" defTabSz="1028700" rtl="0" eaLnBrk="0" fontAlgn="base" hangingPunct="0">
      <a:spcBef>
        <a:spcPct val="30000"/>
      </a:spcBef>
      <a:spcAft>
        <a:spcPct val="0"/>
      </a:spcAft>
      <a:defRPr sz="1400" kern="1200">
        <a:solidFill>
          <a:schemeClr val="tx1"/>
        </a:solidFill>
        <a:latin typeface="+mn-lt"/>
        <a:ea typeface="+mn-ea"/>
        <a:cs typeface="+mn-cs"/>
      </a:defRPr>
    </a:lvl4pPr>
    <a:lvl5pPr marL="2057400" algn="l" defTabSz="1028700" rtl="0" eaLnBrk="0" fontAlgn="base" hangingPunct="0">
      <a:spcBef>
        <a:spcPct val="30000"/>
      </a:spcBef>
      <a:spcAft>
        <a:spcPct val="0"/>
      </a:spcAft>
      <a:defRPr sz="1400" kern="1200">
        <a:solidFill>
          <a:schemeClr val="tx1"/>
        </a:solidFill>
        <a:latin typeface="+mn-lt"/>
        <a:ea typeface="+mn-ea"/>
        <a:cs typeface="+mn-cs"/>
      </a:defRPr>
    </a:lvl5pPr>
    <a:lvl6pPr marL="2571750" algn="l" defTabSz="1028700" rtl="0" eaLnBrk="1" latinLnBrk="0" hangingPunct="1">
      <a:defRPr sz="1400" kern="1200">
        <a:solidFill>
          <a:schemeClr val="tx1"/>
        </a:solidFill>
        <a:latin typeface="+mn-lt"/>
        <a:ea typeface="+mn-ea"/>
        <a:cs typeface="+mn-cs"/>
      </a:defRPr>
    </a:lvl6pPr>
    <a:lvl7pPr marL="3086100" algn="l" defTabSz="1028700" rtl="0" eaLnBrk="1" latinLnBrk="0" hangingPunct="1">
      <a:defRPr sz="1400" kern="1200">
        <a:solidFill>
          <a:schemeClr val="tx1"/>
        </a:solidFill>
        <a:latin typeface="+mn-lt"/>
        <a:ea typeface="+mn-ea"/>
        <a:cs typeface="+mn-cs"/>
      </a:defRPr>
    </a:lvl7pPr>
    <a:lvl8pPr marL="3600450" algn="l" defTabSz="1028700" rtl="0" eaLnBrk="1" latinLnBrk="0" hangingPunct="1">
      <a:defRPr sz="1400" kern="1200">
        <a:solidFill>
          <a:schemeClr val="tx1"/>
        </a:solidFill>
        <a:latin typeface="+mn-lt"/>
        <a:ea typeface="+mn-ea"/>
        <a:cs typeface="+mn-cs"/>
      </a:defRPr>
    </a:lvl8pPr>
    <a:lvl9pPr marL="4114800" algn="l" defTabSz="102870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国际</a:t>
            </a:r>
            <a:r>
              <a:rPr lang="en-US" altLang="zh-CN" dirty="0" smtClean="0"/>
              <a:t>DOI</a:t>
            </a:r>
            <a:r>
              <a:rPr lang="zh-CN" altLang="en-US" dirty="0" smtClean="0"/>
              <a:t>蓬勃发展</a:t>
            </a:r>
            <a:endParaRPr lang="en-US" altLang="zh-CN" dirty="0" smtClean="0"/>
          </a:p>
          <a:p>
            <a:pPr eaLnBrk="1" hangingPunct="1">
              <a:spcBef>
                <a:spcPct val="0"/>
              </a:spcBef>
            </a:pPr>
            <a:endParaRPr lang="zh-CN" altLang="en-US" dirty="0" smtClean="0"/>
          </a:p>
        </p:txBody>
      </p:sp>
      <p:sp>
        <p:nvSpPr>
          <p:cNvPr id="54276"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pPr eaLnBrk="1" fontAlgn="base" hangingPunct="1">
                <a:spcBef>
                  <a:spcPct val="0"/>
                </a:spcBef>
                <a:spcAft>
                  <a:spcPct val="0"/>
                </a:spcAft>
              </a:pPr>
              <a:t>3</a:t>
            </a:fld>
            <a:endParaRPr lang="zh-CN"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国际</a:t>
            </a:r>
            <a:r>
              <a:rPr lang="en-US" altLang="zh-CN" dirty="0" smtClean="0"/>
              <a:t>DOI</a:t>
            </a:r>
            <a:r>
              <a:rPr lang="zh-CN" altLang="en-US" dirty="0" smtClean="0"/>
              <a:t>蓬勃发展</a:t>
            </a:r>
            <a:endParaRPr lang="en-US" altLang="zh-CN" dirty="0" smtClean="0"/>
          </a:p>
          <a:p>
            <a:pPr eaLnBrk="1" hangingPunct="1">
              <a:spcBef>
                <a:spcPct val="0"/>
              </a:spcBef>
            </a:pPr>
            <a:endParaRPr lang="zh-CN" altLang="en-US" dirty="0" smtClean="0"/>
          </a:p>
        </p:txBody>
      </p:sp>
      <p:sp>
        <p:nvSpPr>
          <p:cNvPr id="54276"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pPr eaLnBrk="1" fontAlgn="base" hangingPunct="1">
                <a:spcBef>
                  <a:spcPct val="0"/>
                </a:spcBef>
                <a:spcAft>
                  <a:spcPct val="0"/>
                </a:spcAft>
              </a:pPr>
              <a:t>27</a:t>
            </a:fld>
            <a:endParaRPr lang="zh-CN"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74EF6F87-FBE5-4057-8A0F-E14E9FCBF5C0}" type="slidenum">
              <a:rPr lang="zh-CN" altLang="en-US" smtClean="0"/>
              <a:pPr>
                <a:defRPr/>
              </a:pPr>
              <a:t>35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74EF6F87-FBE5-4057-8A0F-E14E9FCBF5C0}" type="slidenum">
              <a:rPr lang="zh-CN" altLang="en-US" smtClean="0"/>
              <a:pPr>
                <a:defRPr/>
              </a:pPr>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国际</a:t>
            </a:r>
            <a:r>
              <a:rPr lang="en-US" altLang="zh-CN" dirty="0" smtClean="0"/>
              <a:t>DOI</a:t>
            </a:r>
            <a:r>
              <a:rPr lang="zh-CN" altLang="en-US" dirty="0" smtClean="0"/>
              <a:t>蓬勃发展</a:t>
            </a:r>
            <a:endParaRPr lang="en-US" altLang="zh-CN" dirty="0" smtClean="0"/>
          </a:p>
          <a:p>
            <a:pPr eaLnBrk="1" hangingPunct="1">
              <a:spcBef>
                <a:spcPct val="0"/>
              </a:spcBef>
            </a:pPr>
            <a:endParaRPr lang="zh-CN" altLang="en-US" dirty="0" smtClean="0"/>
          </a:p>
        </p:txBody>
      </p:sp>
      <p:sp>
        <p:nvSpPr>
          <p:cNvPr id="54276"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pPr eaLnBrk="1" fontAlgn="base" hangingPunct="1">
                <a:spcBef>
                  <a:spcPct val="0"/>
                </a:spcBef>
                <a:spcAft>
                  <a:spcPct val="0"/>
                </a:spcAft>
              </a:pPr>
              <a:t>11</a:t>
            </a:fld>
            <a:endParaRPr lang="zh-CN"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C07A5ED2-3009-4BA2-BE22-A7C716517293}" type="slidenum">
              <a:rPr lang="en-US" altLang="zh-CN" sz="1200" smtClean="0"/>
              <a:pPr eaLnBrk="1" fontAlgn="base" hangingPunct="1">
                <a:spcBef>
                  <a:spcPct val="0"/>
                </a:spcBef>
                <a:spcAft>
                  <a:spcPct val="0"/>
                </a:spcAft>
              </a:pPr>
              <a:t>12</a:t>
            </a:fld>
            <a:endParaRPr lang="en-US" altLang="zh-CN" sz="1200"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2011</a:t>
            </a:r>
            <a:r>
              <a:rPr lang="zh-CN" altLang="en-US" dirty="0" smtClean="0"/>
              <a:t>年浙江大学学报英文版（</a:t>
            </a:r>
            <a:r>
              <a:rPr lang="en-US" altLang="zh-CN" dirty="0" smtClean="0"/>
              <a:t>A</a:t>
            </a:r>
            <a:r>
              <a:rPr lang="zh-CN" altLang="en-US" dirty="0" smtClean="0"/>
              <a:t>辑）获得“”</a:t>
            </a:r>
          </a:p>
        </p:txBody>
      </p:sp>
      <p:sp>
        <p:nvSpPr>
          <p:cNvPr id="7782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59C82A-C7BD-4F53-AFC7-7456C64EBDEC}" type="slidenum">
              <a:rPr lang="zh-CN" altLang="en-US" smtClean="0">
                <a:latin typeface="Arial" pitchFamily="34" charset="0"/>
              </a:rPr>
              <a:pPr/>
              <a:t>14</a:t>
            </a:fld>
            <a:endParaRPr lang="zh-CN"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CA7ED13-E54F-420F-A7BD-325CDCCFDC4B}" type="slidenum">
              <a:rPr lang="en-US" altLang="zh-CN" sz="1200"/>
              <a:pPr algn="r"/>
              <a:t>16</a:t>
            </a:fld>
            <a:endParaRPr lang="en-US" altLang="zh-CN" sz="1200"/>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xfrm>
            <a:off x="687388" y="4344988"/>
            <a:ext cx="5483225" cy="4113212"/>
          </a:xfrm>
          <a:noFill/>
          <a:ln/>
        </p:spPr>
        <p:txBody>
          <a:bodyPr/>
          <a:lstStyle/>
          <a:p>
            <a:pPr eaLnBrk="1" hangingPunct="1"/>
            <a:endParaRPr lang="zh-CN" altLang="zh-CN" dirty="0" smtClean="0">
              <a:latin typeface="Arial" charset="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标注后万方注册或独立注册，文摘索引、二次文献数据库，可直接采集加工期刊论文的</a:t>
            </a:r>
            <a:r>
              <a:rPr lang="en-US" altLang="zh-CN" dirty="0" smtClean="0"/>
              <a:t>DOI</a:t>
            </a:r>
            <a:r>
              <a:rPr lang="zh-CN" altLang="en-US" dirty="0" smtClean="0"/>
              <a:t>，您的期刊论文全文即可被方便、可靠的链接</a:t>
            </a:r>
            <a:endParaRPr lang="zh-CN" altLang="en-US" dirty="0"/>
          </a:p>
        </p:txBody>
      </p:sp>
      <p:sp>
        <p:nvSpPr>
          <p:cNvPr id="4" name="灯片编号占位符 3"/>
          <p:cNvSpPr>
            <a:spLocks noGrp="1"/>
          </p:cNvSpPr>
          <p:nvPr>
            <p:ph type="sldNum" sz="quarter" idx="10"/>
          </p:nvPr>
        </p:nvSpPr>
        <p:spPr/>
        <p:txBody>
          <a:bodyPr/>
          <a:lstStyle/>
          <a:p>
            <a:pPr>
              <a:defRPr/>
            </a:pPr>
            <a:fld id="{74EF6F87-FBE5-4057-8A0F-E14E9FCBF5C0}" type="slidenum">
              <a:rPr lang="zh-CN" altLang="en-US" smtClean="0"/>
              <a:pPr>
                <a:defRPr/>
              </a:pPr>
              <a:t>18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400" kern="1200" dirty="0" smtClean="0">
                <a:solidFill>
                  <a:schemeClr val="tx1"/>
                </a:solidFill>
                <a:latin typeface="+mn-lt"/>
                <a:ea typeface="+mn-ea"/>
                <a:cs typeface="+mn-cs"/>
              </a:rPr>
              <a:t>ISO 690</a:t>
            </a:r>
            <a:r>
              <a:rPr lang="zh-CN" altLang="en-US" sz="1400" kern="1200" dirty="0" smtClean="0">
                <a:solidFill>
                  <a:schemeClr val="tx1"/>
                </a:solidFill>
                <a:latin typeface="+mn-lt"/>
                <a:ea typeface="+mn-ea"/>
                <a:cs typeface="+mn-cs"/>
              </a:rPr>
              <a:t>：</a:t>
            </a:r>
            <a:r>
              <a:rPr lang="zh-CN" altLang="zh-CN" sz="1400" kern="1200" dirty="0" smtClean="0">
                <a:solidFill>
                  <a:schemeClr val="tx1"/>
                </a:solidFill>
                <a:latin typeface="+mn-lt"/>
                <a:ea typeface="+mn-ea"/>
                <a:cs typeface="+mn-cs"/>
              </a:rPr>
              <a:t>应优先使用</a:t>
            </a:r>
            <a:r>
              <a:rPr lang="en-US" altLang="zh-CN" sz="1400" kern="1200" dirty="0" smtClean="0">
                <a:solidFill>
                  <a:schemeClr val="tx1"/>
                </a:solidFill>
                <a:latin typeface="+mn-lt"/>
                <a:ea typeface="+mn-ea"/>
                <a:cs typeface="+mn-cs"/>
              </a:rPr>
              <a:t>DOI</a:t>
            </a:r>
            <a:r>
              <a:rPr lang="zh-CN" altLang="zh-CN" sz="1400" kern="1200" dirty="0" smtClean="0">
                <a:solidFill>
                  <a:schemeClr val="tx1"/>
                </a:solidFill>
                <a:latin typeface="+mn-lt"/>
                <a:ea typeface="+mn-ea"/>
                <a:cs typeface="+mn-cs"/>
              </a:rPr>
              <a:t>，因为</a:t>
            </a:r>
            <a:r>
              <a:rPr lang="en-US" altLang="zh-CN" sz="1400" kern="1200" dirty="0" smtClean="0">
                <a:solidFill>
                  <a:schemeClr val="tx1"/>
                </a:solidFill>
                <a:latin typeface="+mn-lt"/>
                <a:ea typeface="+mn-ea"/>
                <a:cs typeface="+mn-cs"/>
              </a:rPr>
              <a:t>DOI</a:t>
            </a:r>
            <a:r>
              <a:rPr lang="zh-CN" altLang="zh-CN" sz="1400" kern="1200" dirty="0" smtClean="0">
                <a:solidFill>
                  <a:schemeClr val="tx1"/>
                </a:solidFill>
                <a:latin typeface="+mn-lt"/>
                <a:ea typeface="+mn-ea"/>
                <a:cs typeface="+mn-cs"/>
              </a:rPr>
              <a:t>是一种持久链接，使用</a:t>
            </a:r>
            <a:r>
              <a:rPr lang="en-US" altLang="zh-CN" sz="1400" kern="1200" dirty="0" smtClean="0">
                <a:solidFill>
                  <a:schemeClr val="tx1"/>
                </a:solidFill>
                <a:latin typeface="+mn-lt"/>
                <a:ea typeface="+mn-ea"/>
                <a:cs typeface="+mn-cs"/>
              </a:rPr>
              <a:t>DOI</a:t>
            </a:r>
            <a:r>
              <a:rPr lang="zh-CN" altLang="zh-CN" sz="1400" kern="1200" dirty="0" smtClean="0">
                <a:solidFill>
                  <a:schemeClr val="tx1"/>
                </a:solidFill>
                <a:latin typeface="+mn-lt"/>
                <a:ea typeface="+mn-ea"/>
                <a:cs typeface="+mn-cs"/>
              </a:rPr>
              <a:t>代替网址作为“获取和访问路径”可以克服网址变动、同一电子资源多个网址等问题。</a:t>
            </a:r>
            <a:endParaRPr lang="en-US" altLang="zh-CN" sz="1200" kern="1200" dirty="0" smtClean="0">
              <a:solidFill>
                <a:schemeClr val="tx1"/>
              </a:solidFill>
              <a:latin typeface="Arial" pitchFamily="34"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kern="1200" dirty="0" smtClean="0">
              <a:solidFill>
                <a:schemeClr val="tx1"/>
              </a:solidFill>
              <a:latin typeface="Arial" pitchFamily="34"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latin typeface="Arial" pitchFamily="34" charset="0"/>
                <a:ea typeface="宋体" pitchFamily="2" charset="-122"/>
                <a:cs typeface="+mn-cs"/>
              </a:rPr>
              <a:t>该标准为印刷品、视听材料、电子材料等多种形式的出版物、非出版物的</a:t>
            </a:r>
            <a:r>
              <a:rPr lang="en-US" altLang="zh-CN" sz="1200" kern="1200" dirty="0" smtClean="0">
                <a:solidFill>
                  <a:schemeClr val="tx1"/>
                </a:solidFill>
                <a:latin typeface="Arial" pitchFamily="34" charset="0"/>
                <a:ea typeface="宋体" pitchFamily="2" charset="-122"/>
                <a:cs typeface="+mn-cs"/>
              </a:rPr>
              <a:t>15</a:t>
            </a:r>
            <a:r>
              <a:rPr lang="zh-CN" altLang="zh-CN" sz="1200" kern="1200" dirty="0" smtClean="0">
                <a:solidFill>
                  <a:schemeClr val="tx1"/>
                </a:solidFill>
                <a:latin typeface="Arial" pitchFamily="34" charset="0"/>
                <a:ea typeface="宋体" pitchFamily="2" charset="-122"/>
                <a:cs typeface="+mn-cs"/>
              </a:rPr>
              <a:t>大类参考文献制作，提供了规则、指南和范例。其指导思想是参考文献应该能产生对大多数印刷或非印刷材料的唯一识别。该标准将</a:t>
            </a:r>
            <a:r>
              <a:rPr lang="en-US" altLang="zh-CN" sz="1200" kern="1200" dirty="0" smtClean="0">
                <a:solidFill>
                  <a:schemeClr val="tx1"/>
                </a:solidFill>
                <a:latin typeface="Arial" pitchFamily="34" charset="0"/>
                <a:ea typeface="宋体" pitchFamily="2" charset="-122"/>
                <a:cs typeface="+mn-cs"/>
              </a:rPr>
              <a:t>DOI</a:t>
            </a:r>
            <a:r>
              <a:rPr lang="zh-CN" altLang="zh-CN" sz="1200" kern="1200" dirty="0" smtClean="0">
                <a:solidFill>
                  <a:schemeClr val="tx1"/>
                </a:solidFill>
                <a:latin typeface="Arial" pitchFamily="34" charset="0"/>
                <a:ea typeface="宋体" pitchFamily="2" charset="-122"/>
                <a:cs typeface="+mn-cs"/>
              </a:rPr>
              <a:t>作为参考文献项中说明组（</a:t>
            </a:r>
            <a:r>
              <a:rPr lang="en-US" altLang="zh-CN" sz="1200" kern="1200" dirty="0" smtClean="0">
                <a:solidFill>
                  <a:schemeClr val="tx1"/>
                </a:solidFill>
                <a:latin typeface="Arial" pitchFamily="34" charset="0"/>
                <a:ea typeface="宋体" pitchFamily="2" charset="-122"/>
                <a:cs typeface="+mn-cs"/>
              </a:rPr>
              <a:t>Note Group</a:t>
            </a:r>
            <a:r>
              <a:rPr lang="zh-CN" altLang="zh-CN" sz="1200" kern="1200" dirty="0" smtClean="0">
                <a:solidFill>
                  <a:schemeClr val="tx1"/>
                </a:solidFill>
                <a:latin typeface="Arial" pitchFamily="34" charset="0"/>
                <a:ea typeface="宋体" pitchFamily="2" charset="-122"/>
                <a:cs typeface="+mn-cs"/>
              </a:rPr>
              <a:t>）的一项，与</a:t>
            </a:r>
            <a:r>
              <a:rPr lang="en-US" altLang="zh-CN" sz="1200" kern="1200" dirty="0" smtClean="0">
                <a:solidFill>
                  <a:schemeClr val="tx1"/>
                </a:solidFill>
                <a:latin typeface="Arial" pitchFamily="34" charset="0"/>
                <a:ea typeface="宋体" pitchFamily="2" charset="-122"/>
                <a:cs typeface="+mn-cs"/>
              </a:rPr>
              <a:t>URL</a:t>
            </a:r>
            <a:r>
              <a:rPr lang="zh-CN" altLang="zh-CN" sz="1200" kern="1200" dirty="0" smtClean="0">
                <a:solidFill>
                  <a:schemeClr val="tx1"/>
                </a:solidFill>
                <a:latin typeface="Arial" pitchFamily="34" charset="0"/>
                <a:ea typeface="宋体" pitchFamily="2" charset="-122"/>
                <a:cs typeface="+mn-cs"/>
              </a:rPr>
              <a:t>、</a:t>
            </a:r>
            <a:r>
              <a:rPr lang="en-US" altLang="zh-CN" sz="1200" kern="1200" dirty="0" smtClean="0">
                <a:solidFill>
                  <a:schemeClr val="tx1"/>
                </a:solidFill>
                <a:latin typeface="Arial" pitchFamily="34" charset="0"/>
                <a:ea typeface="宋体" pitchFamily="2" charset="-122"/>
                <a:cs typeface="+mn-cs"/>
              </a:rPr>
              <a:t>ISBN</a:t>
            </a:r>
            <a:r>
              <a:rPr lang="zh-CN" altLang="zh-CN" sz="1200" kern="1200" dirty="0" smtClean="0">
                <a:solidFill>
                  <a:schemeClr val="tx1"/>
                </a:solidFill>
                <a:latin typeface="Arial" pitchFamily="34" charset="0"/>
                <a:ea typeface="宋体" pitchFamily="2" charset="-122"/>
                <a:cs typeface="+mn-cs"/>
              </a:rPr>
              <a:t>、</a:t>
            </a:r>
            <a:r>
              <a:rPr lang="en-US" altLang="zh-CN" sz="1200" kern="1200" dirty="0" smtClean="0">
                <a:solidFill>
                  <a:schemeClr val="tx1"/>
                </a:solidFill>
                <a:latin typeface="Arial" pitchFamily="34" charset="0"/>
                <a:ea typeface="宋体" pitchFamily="2" charset="-122"/>
                <a:cs typeface="+mn-cs"/>
              </a:rPr>
              <a:t>ISSN</a:t>
            </a:r>
            <a:r>
              <a:rPr lang="zh-CN" altLang="zh-CN" sz="1200" kern="1200" dirty="0" smtClean="0">
                <a:solidFill>
                  <a:schemeClr val="tx1"/>
                </a:solidFill>
                <a:latin typeface="Arial" pitchFamily="34" charset="0"/>
                <a:ea typeface="宋体" pitchFamily="2" charset="-122"/>
                <a:cs typeface="+mn-cs"/>
              </a:rPr>
              <a:t>等标识符一起，进行了说明，同时在数据库和检索系统、电子期刊、电子书等资源类型的参考文献中，将</a:t>
            </a:r>
            <a:r>
              <a:rPr lang="en-US" altLang="zh-CN" sz="1200" kern="1200" dirty="0" smtClean="0">
                <a:solidFill>
                  <a:schemeClr val="tx1"/>
                </a:solidFill>
                <a:latin typeface="Arial" pitchFamily="34" charset="0"/>
                <a:ea typeface="宋体" pitchFamily="2" charset="-122"/>
                <a:cs typeface="+mn-cs"/>
              </a:rPr>
              <a:t>DOI</a:t>
            </a:r>
            <a:r>
              <a:rPr lang="zh-CN" altLang="zh-CN" sz="1200" kern="1200" dirty="0" smtClean="0">
                <a:solidFill>
                  <a:schemeClr val="tx1"/>
                </a:solidFill>
                <a:latin typeface="Arial" pitchFamily="34" charset="0"/>
                <a:ea typeface="宋体" pitchFamily="2" charset="-122"/>
                <a:cs typeface="+mn-cs"/>
              </a:rPr>
              <a:t>作为可选数据项，并在格式化引文的实例中大量使用了</a:t>
            </a:r>
            <a:r>
              <a:rPr lang="en-US" altLang="zh-CN" sz="1200" kern="1200" dirty="0" smtClean="0">
                <a:solidFill>
                  <a:schemeClr val="tx1"/>
                </a:solidFill>
                <a:latin typeface="Arial" pitchFamily="34" charset="0"/>
                <a:ea typeface="宋体" pitchFamily="2" charset="-122"/>
                <a:cs typeface="+mn-cs"/>
              </a:rPr>
              <a:t>DOI</a:t>
            </a:r>
            <a:r>
              <a:rPr lang="zh-CN" altLang="zh-CN" sz="1200" kern="1200" dirty="0" smtClean="0">
                <a:solidFill>
                  <a:schemeClr val="tx1"/>
                </a:solidFill>
                <a:latin typeface="Arial" pitchFamily="34" charset="0"/>
                <a:ea typeface="宋体" pitchFamily="2" charset="-122"/>
                <a:cs typeface="+mn-cs"/>
              </a:rPr>
              <a:t>。</a:t>
            </a:r>
          </a:p>
          <a:p>
            <a:endParaRPr lang="zh-CN" altLang="en-US" dirty="0"/>
          </a:p>
        </p:txBody>
      </p:sp>
      <p:sp>
        <p:nvSpPr>
          <p:cNvPr id="4" name="灯片编号占位符 3"/>
          <p:cNvSpPr>
            <a:spLocks noGrp="1"/>
          </p:cNvSpPr>
          <p:nvPr>
            <p:ph type="sldNum" sz="quarter" idx="10"/>
          </p:nvPr>
        </p:nvSpPr>
        <p:spPr/>
        <p:txBody>
          <a:bodyPr/>
          <a:lstStyle/>
          <a:p>
            <a:pPr>
              <a:defRPr/>
            </a:pPr>
            <a:fld id="{223479F9-EE18-4FFA-9F61-B8F6037BDB53}" type="slidenum">
              <a:rPr lang="en-US" altLang="zh-CN" smtClean="0"/>
              <a:pPr>
                <a:defRPr/>
              </a:pPr>
              <a:t>19</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C07A5ED2-3009-4BA2-BE22-A7C716517293}" type="slidenum">
              <a:rPr lang="en-US" altLang="zh-CN" sz="1200" smtClean="0"/>
              <a:pPr eaLnBrk="1" fontAlgn="base" hangingPunct="1">
                <a:spcBef>
                  <a:spcPct val="0"/>
                </a:spcBef>
                <a:spcAft>
                  <a:spcPct val="0"/>
                </a:spcAft>
              </a:pPr>
              <a:t>22</a:t>
            </a:fld>
            <a:endParaRPr lang="en-US" altLang="zh-CN" sz="1200"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z="1400" b="1" dirty="0" smtClean="0">
                <a:latin typeface="微软雅黑" pitchFamily="34" charset="-122"/>
                <a:ea typeface="微软雅黑" pitchFamily="34" charset="-122"/>
              </a:rPr>
              <a:t>网站评价：扩展功能，</a:t>
            </a:r>
            <a:r>
              <a:rPr lang="en-US" altLang="zh-CN" sz="1400" b="1" dirty="0" smtClean="0">
                <a:latin typeface="微软雅黑" pitchFamily="34" charset="-122"/>
                <a:ea typeface="微软雅黑" pitchFamily="34" charset="-122"/>
              </a:rPr>
              <a:t>DOI</a:t>
            </a:r>
            <a:r>
              <a:rPr lang="zh-CN" altLang="en-US" sz="1400" b="1" dirty="0" smtClean="0">
                <a:latin typeface="微软雅黑" pitchFamily="34" charset="-122"/>
                <a:ea typeface="微软雅黑" pitchFamily="34" charset="-122"/>
              </a:rPr>
              <a:t>注册覆盖年数，</a:t>
            </a:r>
            <a:r>
              <a:rPr lang="en-US" altLang="zh-CN" sz="1400" b="1" dirty="0" smtClean="0">
                <a:latin typeface="微软雅黑" pitchFamily="34" charset="-122"/>
                <a:ea typeface="微软雅黑" pitchFamily="34" charset="-122"/>
              </a:rPr>
              <a:t>DOI</a:t>
            </a:r>
            <a:r>
              <a:rPr lang="zh-CN" altLang="en-US" sz="1400" b="1" dirty="0" smtClean="0">
                <a:latin typeface="微软雅黑" pitchFamily="34" charset="-122"/>
                <a:ea typeface="微软雅黑" pitchFamily="34" charset="-122"/>
              </a:rPr>
              <a:t>解析到本网站</a:t>
            </a:r>
            <a:endParaRPr lang="zh-CN" altLang="zh-CN"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236947"/>
            <a:ext cx="9181148" cy="1543526"/>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20203" y="4080510"/>
            <a:ext cx="7560945" cy="1840230"/>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BD53E2A-17AE-49E4-86A1-9D7E9F22589F}" type="datetimeFigureOut">
              <a:rPr lang="zh-CN" altLang="en-US"/>
              <a:pPr>
                <a:defRPr/>
              </a:pPr>
              <a:t>2013/12/6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CA16EF7-DF03-46F8-AF7E-E8D83DE783F9}" type="slidenum">
              <a:rPr lang="zh-CN" altLang="en-US"/>
              <a:pPr>
                <a:defRPr/>
              </a:pPr>
              <a:t>‹#›</a:t>
            </a:fld>
            <a:endParaRPr lang="zh-CN" altLang="en-US"/>
          </a:p>
        </p:txBody>
      </p:sp>
    </p:spTree>
    <p:extLst>
      <p:ext uri="{BB962C8B-B14F-4D97-AF65-F5344CB8AC3E}">
        <p14:creationId xmlns="" xmlns:p14="http://schemas.microsoft.com/office/powerpoint/2010/main" val="13070222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7CB63B6-E7AF-4720-AA1F-C7519BD04BFD}" type="datetimeFigureOut">
              <a:rPr lang="zh-CN" altLang="en-US"/>
              <a:pPr>
                <a:defRPr/>
              </a:pPr>
              <a:t>2013/12/6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3AA13F7-C804-41B2-B986-BA8CBA9976D6}" type="slidenum">
              <a:rPr lang="zh-CN" altLang="en-US"/>
              <a:pPr>
                <a:defRPr/>
              </a:pPr>
              <a:t>‹#›</a:t>
            </a:fld>
            <a:endParaRPr lang="zh-CN" altLang="en-US"/>
          </a:p>
        </p:txBody>
      </p:sp>
    </p:spTree>
    <p:extLst>
      <p:ext uri="{BB962C8B-B14F-4D97-AF65-F5344CB8AC3E}">
        <p14:creationId xmlns="" xmlns:p14="http://schemas.microsoft.com/office/powerpoint/2010/main" val="2135646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88371"/>
            <a:ext cx="2430304" cy="614410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40067" y="288371"/>
            <a:ext cx="7110889" cy="614410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CB23785-225D-4BC5-A5F8-73A5A97AA613}" type="datetimeFigureOut">
              <a:rPr lang="zh-CN" altLang="en-US"/>
              <a:pPr>
                <a:defRPr/>
              </a:pPr>
              <a:t>2013/12/6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2DDC835-BED5-45FE-A921-A8F859FE43D6}" type="slidenum">
              <a:rPr lang="zh-CN" altLang="en-US"/>
              <a:pPr>
                <a:defRPr/>
              </a:pPr>
              <a:t>‹#›</a:t>
            </a:fld>
            <a:endParaRPr lang="zh-CN" altLang="en-US"/>
          </a:p>
        </p:txBody>
      </p:sp>
    </p:spTree>
    <p:extLst>
      <p:ext uri="{BB962C8B-B14F-4D97-AF65-F5344CB8AC3E}">
        <p14:creationId xmlns="" xmlns:p14="http://schemas.microsoft.com/office/powerpoint/2010/main" val="162558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40135" y="735282"/>
            <a:ext cx="9720263" cy="569913"/>
          </a:xfrm>
        </p:spPr>
        <p:txBody>
          <a:bodyPr/>
          <a:lstStyle>
            <a:lvl1pPr>
              <a:defRPr sz="3600">
                <a:solidFill>
                  <a:srgbClr val="0070C0"/>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95130" y="1395205"/>
            <a:ext cx="9720263" cy="4751387"/>
          </a:xfrm>
        </p:spPr>
        <p:txBody>
          <a:bodyPr/>
          <a:lstStyle>
            <a:lvl1pPr algn="l" defTabSz="1028700" rtl="0" eaLnBrk="0" fontAlgn="base" hangingPunct="0">
              <a:spcBef>
                <a:spcPct val="0"/>
              </a:spcBef>
              <a:spcAft>
                <a:spcPct val="0"/>
              </a:spcAft>
              <a:defRPr lang="zh-CN" altLang="en-US" sz="3200" b="0" kern="1200" dirty="0" smtClean="0">
                <a:solidFill>
                  <a:srgbClr val="0070C0"/>
                </a:solidFill>
                <a:latin typeface="微软雅黑" pitchFamily="34" charset="-122"/>
                <a:ea typeface="微软雅黑" pitchFamily="34" charset="-122"/>
                <a:cs typeface="+mj-cs"/>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B0BDB1BA-368D-40A0-8A4F-7C9CB1C49A6A}" type="datetimeFigureOut">
              <a:rPr lang="zh-CN" altLang="en-US"/>
              <a:pPr>
                <a:defRPr/>
              </a:pPr>
              <a:t>2013/12/6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dirty="0"/>
          </a:p>
        </p:txBody>
      </p:sp>
      <p:pic>
        <p:nvPicPr>
          <p:cNvPr id="7" name="图片 6" descr="doi.png"/>
          <p:cNvPicPr>
            <a:picLocks noChangeAspect="1"/>
          </p:cNvPicPr>
          <p:nvPr userDrawn="1"/>
        </p:nvPicPr>
        <p:blipFill>
          <a:blip r:embed="rId2" cstate="print"/>
          <a:stretch>
            <a:fillRect/>
          </a:stretch>
        </p:blipFill>
        <p:spPr>
          <a:xfrm>
            <a:off x="8866060" y="180071"/>
            <a:ext cx="1530170" cy="471058"/>
          </a:xfrm>
          <a:prstGeom prst="rect">
            <a:avLst/>
          </a:prstGeom>
        </p:spPr>
      </p:pic>
      <p:pic>
        <p:nvPicPr>
          <p:cNvPr id="9" name="Picture 7" descr="33"/>
          <p:cNvPicPr>
            <a:picLocks noChangeAspect="1" noChangeArrowheads="1"/>
          </p:cNvPicPr>
          <p:nvPr userDrawn="1"/>
        </p:nvPicPr>
        <p:blipFill>
          <a:blip r:embed="rId3" cstate="print"/>
          <a:srcRect/>
          <a:stretch>
            <a:fillRect/>
          </a:stretch>
        </p:blipFill>
        <p:spPr bwMode="auto">
          <a:xfrm>
            <a:off x="336550" y="73025"/>
            <a:ext cx="647700" cy="476250"/>
          </a:xfrm>
          <a:prstGeom prst="rect">
            <a:avLst/>
          </a:prstGeom>
          <a:noFill/>
          <a:ln w="9525">
            <a:noFill/>
            <a:miter lim="800000"/>
            <a:headEnd/>
            <a:tailEnd/>
          </a:ln>
        </p:spPr>
      </p:pic>
      <p:pic>
        <p:nvPicPr>
          <p:cNvPr id="10" name="Picture 8" descr="1"/>
          <p:cNvPicPr>
            <a:picLocks noChangeAspect="1" noChangeArrowheads="1"/>
          </p:cNvPicPr>
          <p:nvPr userDrawn="1"/>
        </p:nvPicPr>
        <p:blipFill>
          <a:blip r:embed="rId4" cstate="print"/>
          <a:srcRect/>
          <a:stretch>
            <a:fillRect/>
          </a:stretch>
        </p:blipFill>
        <p:spPr bwMode="auto">
          <a:xfrm>
            <a:off x="1098550" y="203200"/>
            <a:ext cx="2663825" cy="336550"/>
          </a:xfrm>
          <a:prstGeom prst="rect">
            <a:avLst/>
          </a:prstGeom>
          <a:noFill/>
          <a:ln w="9525">
            <a:noFill/>
            <a:miter lim="800000"/>
            <a:headEnd/>
            <a:tailEnd/>
          </a:ln>
        </p:spPr>
      </p:pic>
      <p:pic>
        <p:nvPicPr>
          <p:cNvPr id="11" name="Picture 11" descr="ppt"/>
          <p:cNvPicPr>
            <a:picLocks noChangeAspect="1" noChangeArrowheads="1"/>
          </p:cNvPicPr>
          <p:nvPr userDrawn="1"/>
        </p:nvPicPr>
        <p:blipFill>
          <a:blip r:embed="rId5" cstate="print"/>
          <a:srcRect/>
          <a:stretch>
            <a:fillRect/>
          </a:stretch>
        </p:blipFill>
        <p:spPr bwMode="auto">
          <a:xfrm>
            <a:off x="395288" y="617538"/>
            <a:ext cx="8208962" cy="69850"/>
          </a:xfrm>
          <a:prstGeom prst="rect">
            <a:avLst/>
          </a:prstGeom>
          <a:noFill/>
          <a:ln w="9525">
            <a:noFill/>
            <a:miter lim="800000"/>
            <a:headEnd/>
            <a:tailEnd/>
          </a:ln>
        </p:spPr>
      </p:pic>
    </p:spTree>
    <p:extLst>
      <p:ext uri="{BB962C8B-B14F-4D97-AF65-F5344CB8AC3E}">
        <p14:creationId xmlns="" xmlns:p14="http://schemas.microsoft.com/office/powerpoint/2010/main" val="1483111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627245"/>
            <a:ext cx="9181148" cy="1430179"/>
          </a:xfrm>
        </p:spPr>
        <p:txBody>
          <a:bodyPr anchor="t"/>
          <a:lstStyle>
            <a:lvl1pPr algn="l">
              <a:defRPr sz="45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53232" y="3052049"/>
            <a:ext cx="9181148" cy="1575196"/>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49E69EB-232E-493A-B2C1-BCA744E44C2A}" type="datetimeFigureOut">
              <a:rPr lang="zh-CN" altLang="en-US"/>
              <a:pPr>
                <a:defRPr/>
              </a:pPr>
              <a:t>2013/12/6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DBC7048-4233-4A8B-91D8-1C8E8933F6F7}" type="slidenum">
              <a:rPr lang="zh-CN" altLang="en-US"/>
              <a:pPr>
                <a:defRPr/>
              </a:pPr>
              <a:t>‹#›</a:t>
            </a:fld>
            <a:endParaRPr lang="zh-CN" altLang="en-US"/>
          </a:p>
        </p:txBody>
      </p:sp>
    </p:spTree>
    <p:extLst>
      <p:ext uri="{BB962C8B-B14F-4D97-AF65-F5344CB8AC3E}">
        <p14:creationId xmlns="" xmlns:p14="http://schemas.microsoft.com/office/powerpoint/2010/main" val="353923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95130" y="900150"/>
            <a:ext cx="9720263" cy="569913"/>
          </a:xfrm>
        </p:spPr>
        <p:txBody>
          <a:bodyPr/>
          <a:lstStyle>
            <a:lvl1pPr>
              <a:defRPr sz="36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540068" y="1680211"/>
            <a:ext cx="4770596" cy="475226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490686" y="1680211"/>
            <a:ext cx="4770596" cy="475226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BF5C5A8-8101-4449-A649-EC374198AA0B}" type="datetimeFigureOut">
              <a:rPr lang="zh-CN" altLang="en-US"/>
              <a:pPr>
                <a:defRPr/>
              </a:pPr>
              <a:t>2013/12/6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7CC13C1-C66E-41D6-B9D3-F593EF9892D2}" type="slidenum">
              <a:rPr lang="zh-CN" altLang="en-US"/>
              <a:pPr>
                <a:defRPr/>
              </a:pPr>
              <a:t>‹#›</a:t>
            </a:fld>
            <a:endParaRPr lang="zh-CN" altLang="en-US"/>
          </a:p>
        </p:txBody>
      </p:sp>
      <p:pic>
        <p:nvPicPr>
          <p:cNvPr id="8" name="Picture 7" descr="33"/>
          <p:cNvPicPr>
            <a:picLocks noChangeAspect="1" noChangeArrowheads="1"/>
          </p:cNvPicPr>
          <p:nvPr userDrawn="1"/>
        </p:nvPicPr>
        <p:blipFill>
          <a:blip r:embed="rId2" cstate="print"/>
          <a:srcRect/>
          <a:stretch>
            <a:fillRect/>
          </a:stretch>
        </p:blipFill>
        <p:spPr bwMode="auto">
          <a:xfrm>
            <a:off x="336550" y="73025"/>
            <a:ext cx="647700" cy="476250"/>
          </a:xfrm>
          <a:prstGeom prst="rect">
            <a:avLst/>
          </a:prstGeom>
          <a:noFill/>
          <a:ln w="9525">
            <a:noFill/>
            <a:miter lim="800000"/>
            <a:headEnd/>
            <a:tailEnd/>
          </a:ln>
        </p:spPr>
      </p:pic>
      <p:pic>
        <p:nvPicPr>
          <p:cNvPr id="9" name="Picture 8" descr="1"/>
          <p:cNvPicPr>
            <a:picLocks noChangeAspect="1" noChangeArrowheads="1"/>
          </p:cNvPicPr>
          <p:nvPr userDrawn="1"/>
        </p:nvPicPr>
        <p:blipFill>
          <a:blip r:embed="rId3" cstate="print"/>
          <a:srcRect/>
          <a:stretch>
            <a:fillRect/>
          </a:stretch>
        </p:blipFill>
        <p:spPr bwMode="auto">
          <a:xfrm>
            <a:off x="1098550" y="203200"/>
            <a:ext cx="2663825" cy="336550"/>
          </a:xfrm>
          <a:prstGeom prst="rect">
            <a:avLst/>
          </a:prstGeom>
          <a:noFill/>
          <a:ln w="9525">
            <a:noFill/>
            <a:miter lim="800000"/>
            <a:headEnd/>
            <a:tailEnd/>
          </a:ln>
        </p:spPr>
      </p:pic>
      <p:pic>
        <p:nvPicPr>
          <p:cNvPr id="10" name="Picture 11" descr="ppt"/>
          <p:cNvPicPr>
            <a:picLocks noChangeAspect="1" noChangeArrowheads="1"/>
          </p:cNvPicPr>
          <p:nvPr userDrawn="1"/>
        </p:nvPicPr>
        <p:blipFill>
          <a:blip r:embed="rId4" cstate="print"/>
          <a:srcRect/>
          <a:stretch>
            <a:fillRect/>
          </a:stretch>
        </p:blipFill>
        <p:spPr bwMode="auto">
          <a:xfrm>
            <a:off x="395288" y="617538"/>
            <a:ext cx="8208962" cy="69850"/>
          </a:xfrm>
          <a:prstGeom prst="rect">
            <a:avLst/>
          </a:prstGeom>
          <a:noFill/>
          <a:ln w="9525">
            <a:noFill/>
            <a:miter lim="800000"/>
            <a:headEnd/>
            <a:tailEnd/>
          </a:ln>
        </p:spPr>
      </p:pic>
      <p:pic>
        <p:nvPicPr>
          <p:cNvPr id="11" name="图片 10" descr="doi.png"/>
          <p:cNvPicPr>
            <a:picLocks noChangeAspect="1"/>
          </p:cNvPicPr>
          <p:nvPr userDrawn="1"/>
        </p:nvPicPr>
        <p:blipFill>
          <a:blip r:embed="rId5" cstate="print"/>
          <a:stretch>
            <a:fillRect/>
          </a:stretch>
        </p:blipFill>
        <p:spPr>
          <a:xfrm>
            <a:off x="8866060" y="180071"/>
            <a:ext cx="1530170" cy="471058"/>
          </a:xfrm>
          <a:prstGeom prst="rect">
            <a:avLst/>
          </a:prstGeom>
        </p:spPr>
      </p:pic>
    </p:spTree>
    <p:extLst>
      <p:ext uri="{BB962C8B-B14F-4D97-AF65-F5344CB8AC3E}">
        <p14:creationId xmlns="" xmlns:p14="http://schemas.microsoft.com/office/powerpoint/2010/main" val="319173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130" y="810140"/>
            <a:ext cx="9720263" cy="569913"/>
          </a:xfrm>
        </p:spPr>
        <p:txBody>
          <a:bodyPr/>
          <a:lstStyle>
            <a:lvl1pPr>
              <a:defRPr sz="36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540068" y="1611869"/>
            <a:ext cx="4772472" cy="67175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p>
        </p:txBody>
      </p:sp>
      <p:sp>
        <p:nvSpPr>
          <p:cNvPr id="4" name="内容占位符 3"/>
          <p:cNvSpPr>
            <a:spLocks noGrp="1"/>
          </p:cNvSpPr>
          <p:nvPr>
            <p:ph sz="half" idx="2"/>
          </p:nvPr>
        </p:nvSpPr>
        <p:spPr>
          <a:xfrm>
            <a:off x="540068" y="2283619"/>
            <a:ext cx="4772472" cy="4148852"/>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486936" y="1611869"/>
            <a:ext cx="4774347" cy="67175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p>
        </p:txBody>
      </p:sp>
      <p:sp>
        <p:nvSpPr>
          <p:cNvPr id="6" name="内容占位符 5"/>
          <p:cNvSpPr>
            <a:spLocks noGrp="1"/>
          </p:cNvSpPr>
          <p:nvPr>
            <p:ph sz="quarter" idx="4"/>
          </p:nvPr>
        </p:nvSpPr>
        <p:spPr>
          <a:xfrm>
            <a:off x="5486936" y="2283619"/>
            <a:ext cx="4774347" cy="4148852"/>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FF97D92-DFCD-4B2F-A8B3-3B0D17949452}" type="datetimeFigureOut">
              <a:rPr lang="zh-CN" altLang="en-US"/>
              <a:pPr>
                <a:defRPr/>
              </a:pPr>
              <a:t>2013/12/6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8EEEE86-97B8-402B-9EF3-A87D6B245C7E}" type="slidenum">
              <a:rPr lang="zh-CN" altLang="en-US"/>
              <a:pPr>
                <a:defRPr/>
              </a:pPr>
              <a:t>‹#›</a:t>
            </a:fld>
            <a:endParaRPr lang="zh-CN" altLang="en-US"/>
          </a:p>
        </p:txBody>
      </p:sp>
      <p:pic>
        <p:nvPicPr>
          <p:cNvPr id="10" name="Picture 7" descr="33"/>
          <p:cNvPicPr>
            <a:picLocks noChangeAspect="1" noChangeArrowheads="1"/>
          </p:cNvPicPr>
          <p:nvPr userDrawn="1"/>
        </p:nvPicPr>
        <p:blipFill>
          <a:blip r:embed="rId2" cstate="print"/>
          <a:srcRect/>
          <a:stretch>
            <a:fillRect/>
          </a:stretch>
        </p:blipFill>
        <p:spPr bwMode="auto">
          <a:xfrm>
            <a:off x="336550" y="73025"/>
            <a:ext cx="647700" cy="476250"/>
          </a:xfrm>
          <a:prstGeom prst="rect">
            <a:avLst/>
          </a:prstGeom>
          <a:noFill/>
          <a:ln w="9525">
            <a:noFill/>
            <a:miter lim="800000"/>
            <a:headEnd/>
            <a:tailEnd/>
          </a:ln>
        </p:spPr>
      </p:pic>
      <p:pic>
        <p:nvPicPr>
          <p:cNvPr id="11" name="Picture 8" descr="1"/>
          <p:cNvPicPr>
            <a:picLocks noChangeAspect="1" noChangeArrowheads="1"/>
          </p:cNvPicPr>
          <p:nvPr userDrawn="1"/>
        </p:nvPicPr>
        <p:blipFill>
          <a:blip r:embed="rId3" cstate="print"/>
          <a:srcRect/>
          <a:stretch>
            <a:fillRect/>
          </a:stretch>
        </p:blipFill>
        <p:spPr bwMode="auto">
          <a:xfrm>
            <a:off x="1098550" y="203200"/>
            <a:ext cx="2663825" cy="336550"/>
          </a:xfrm>
          <a:prstGeom prst="rect">
            <a:avLst/>
          </a:prstGeom>
          <a:noFill/>
          <a:ln w="9525">
            <a:noFill/>
            <a:miter lim="800000"/>
            <a:headEnd/>
            <a:tailEnd/>
          </a:ln>
        </p:spPr>
      </p:pic>
      <p:pic>
        <p:nvPicPr>
          <p:cNvPr id="12" name="Picture 11" descr="ppt"/>
          <p:cNvPicPr>
            <a:picLocks noChangeAspect="1" noChangeArrowheads="1"/>
          </p:cNvPicPr>
          <p:nvPr userDrawn="1"/>
        </p:nvPicPr>
        <p:blipFill>
          <a:blip r:embed="rId4" cstate="print"/>
          <a:srcRect/>
          <a:stretch>
            <a:fillRect/>
          </a:stretch>
        </p:blipFill>
        <p:spPr bwMode="auto">
          <a:xfrm>
            <a:off x="395288" y="617538"/>
            <a:ext cx="8208962" cy="69850"/>
          </a:xfrm>
          <a:prstGeom prst="rect">
            <a:avLst/>
          </a:prstGeom>
          <a:noFill/>
          <a:ln w="9525">
            <a:noFill/>
            <a:miter lim="800000"/>
            <a:headEnd/>
            <a:tailEnd/>
          </a:ln>
        </p:spPr>
      </p:pic>
      <p:pic>
        <p:nvPicPr>
          <p:cNvPr id="13" name="图片 12" descr="doi.png"/>
          <p:cNvPicPr>
            <a:picLocks noChangeAspect="1"/>
          </p:cNvPicPr>
          <p:nvPr userDrawn="1"/>
        </p:nvPicPr>
        <p:blipFill>
          <a:blip r:embed="rId5" cstate="print"/>
          <a:stretch>
            <a:fillRect/>
          </a:stretch>
        </p:blipFill>
        <p:spPr>
          <a:xfrm>
            <a:off x="8866060" y="180071"/>
            <a:ext cx="1530170" cy="471058"/>
          </a:xfrm>
          <a:prstGeom prst="rect">
            <a:avLst/>
          </a:prstGeom>
        </p:spPr>
      </p:pic>
    </p:spTree>
    <p:extLst>
      <p:ext uri="{BB962C8B-B14F-4D97-AF65-F5344CB8AC3E}">
        <p14:creationId xmlns="" xmlns:p14="http://schemas.microsoft.com/office/powerpoint/2010/main" val="399500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765135"/>
            <a:ext cx="9720263" cy="569913"/>
          </a:xfrm>
        </p:spPr>
        <p:txBody>
          <a:bodyPr/>
          <a:lstStyle>
            <a:lvl1pPr>
              <a:defRPr sz="3600"/>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EDB9AF76-EEEA-4AFA-9840-DCA2523DFABB}" type="datetimeFigureOut">
              <a:rPr lang="zh-CN" altLang="en-US"/>
              <a:pPr>
                <a:defRPr/>
              </a:pPr>
              <a:t>2013/12/6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5399A47-00F7-44E5-A0C7-05504ACC6638}" type="slidenum">
              <a:rPr lang="zh-CN" altLang="en-US"/>
              <a:pPr>
                <a:defRPr/>
              </a:pPr>
              <a:t>‹#›</a:t>
            </a:fld>
            <a:endParaRPr lang="zh-CN" altLang="en-US"/>
          </a:p>
        </p:txBody>
      </p:sp>
      <p:pic>
        <p:nvPicPr>
          <p:cNvPr id="7" name="Picture 7" descr="33"/>
          <p:cNvPicPr>
            <a:picLocks noChangeAspect="1" noChangeArrowheads="1"/>
          </p:cNvPicPr>
          <p:nvPr userDrawn="1"/>
        </p:nvPicPr>
        <p:blipFill>
          <a:blip r:embed="rId2" cstate="print"/>
          <a:srcRect/>
          <a:stretch>
            <a:fillRect/>
          </a:stretch>
        </p:blipFill>
        <p:spPr bwMode="auto">
          <a:xfrm>
            <a:off x="336550" y="73025"/>
            <a:ext cx="647700" cy="476250"/>
          </a:xfrm>
          <a:prstGeom prst="rect">
            <a:avLst/>
          </a:prstGeom>
          <a:noFill/>
          <a:ln w="9525">
            <a:noFill/>
            <a:miter lim="800000"/>
            <a:headEnd/>
            <a:tailEnd/>
          </a:ln>
        </p:spPr>
      </p:pic>
      <p:pic>
        <p:nvPicPr>
          <p:cNvPr id="8" name="Picture 8" descr="1"/>
          <p:cNvPicPr>
            <a:picLocks noChangeAspect="1" noChangeArrowheads="1"/>
          </p:cNvPicPr>
          <p:nvPr userDrawn="1"/>
        </p:nvPicPr>
        <p:blipFill>
          <a:blip r:embed="rId3" cstate="print"/>
          <a:srcRect/>
          <a:stretch>
            <a:fillRect/>
          </a:stretch>
        </p:blipFill>
        <p:spPr bwMode="auto">
          <a:xfrm>
            <a:off x="1098550" y="203200"/>
            <a:ext cx="2663825" cy="336550"/>
          </a:xfrm>
          <a:prstGeom prst="rect">
            <a:avLst/>
          </a:prstGeom>
          <a:noFill/>
          <a:ln w="9525">
            <a:noFill/>
            <a:miter lim="800000"/>
            <a:headEnd/>
            <a:tailEnd/>
          </a:ln>
        </p:spPr>
      </p:pic>
      <p:pic>
        <p:nvPicPr>
          <p:cNvPr id="9" name="Picture 11" descr="ppt"/>
          <p:cNvPicPr>
            <a:picLocks noChangeAspect="1" noChangeArrowheads="1"/>
          </p:cNvPicPr>
          <p:nvPr userDrawn="1"/>
        </p:nvPicPr>
        <p:blipFill>
          <a:blip r:embed="rId4" cstate="print"/>
          <a:srcRect/>
          <a:stretch>
            <a:fillRect/>
          </a:stretch>
        </p:blipFill>
        <p:spPr bwMode="auto">
          <a:xfrm>
            <a:off x="395288" y="617538"/>
            <a:ext cx="8208962" cy="69850"/>
          </a:xfrm>
          <a:prstGeom prst="rect">
            <a:avLst/>
          </a:prstGeom>
          <a:noFill/>
          <a:ln w="9525">
            <a:noFill/>
            <a:miter lim="800000"/>
            <a:headEnd/>
            <a:tailEnd/>
          </a:ln>
        </p:spPr>
      </p:pic>
      <p:pic>
        <p:nvPicPr>
          <p:cNvPr id="10" name="图片 9" descr="doi.png"/>
          <p:cNvPicPr>
            <a:picLocks noChangeAspect="1"/>
          </p:cNvPicPr>
          <p:nvPr userDrawn="1"/>
        </p:nvPicPr>
        <p:blipFill>
          <a:blip r:embed="rId5" cstate="print"/>
          <a:stretch>
            <a:fillRect/>
          </a:stretch>
        </p:blipFill>
        <p:spPr>
          <a:xfrm>
            <a:off x="8866060" y="180071"/>
            <a:ext cx="1530170" cy="471058"/>
          </a:xfrm>
          <a:prstGeom prst="rect">
            <a:avLst/>
          </a:prstGeom>
        </p:spPr>
      </p:pic>
    </p:spTree>
    <p:extLst>
      <p:ext uri="{BB962C8B-B14F-4D97-AF65-F5344CB8AC3E}">
        <p14:creationId xmlns="" xmlns:p14="http://schemas.microsoft.com/office/powerpoint/2010/main" val="370271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02B3ED2-1CA3-4E9F-8D30-4667E01CB311}" type="datetimeFigureOut">
              <a:rPr lang="zh-CN" altLang="en-US"/>
              <a:pPr>
                <a:defRPr/>
              </a:pPr>
              <a:t>2013/12/6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0ADEA0E-23A9-456B-9717-115344457D6D}" type="slidenum">
              <a:rPr lang="zh-CN" altLang="en-US"/>
              <a:pPr>
                <a:defRPr/>
              </a:pPr>
              <a:t>‹#›</a:t>
            </a:fld>
            <a:endParaRPr lang="zh-CN" altLang="en-US"/>
          </a:p>
        </p:txBody>
      </p:sp>
      <p:pic>
        <p:nvPicPr>
          <p:cNvPr id="6" name="Picture 7" descr="33"/>
          <p:cNvPicPr>
            <a:picLocks noChangeAspect="1" noChangeArrowheads="1"/>
          </p:cNvPicPr>
          <p:nvPr userDrawn="1"/>
        </p:nvPicPr>
        <p:blipFill>
          <a:blip r:embed="rId2" cstate="print"/>
          <a:srcRect/>
          <a:stretch>
            <a:fillRect/>
          </a:stretch>
        </p:blipFill>
        <p:spPr bwMode="auto">
          <a:xfrm>
            <a:off x="336550" y="73025"/>
            <a:ext cx="647700" cy="476250"/>
          </a:xfrm>
          <a:prstGeom prst="rect">
            <a:avLst/>
          </a:prstGeom>
          <a:noFill/>
          <a:ln w="9525">
            <a:noFill/>
            <a:miter lim="800000"/>
            <a:headEnd/>
            <a:tailEnd/>
          </a:ln>
        </p:spPr>
      </p:pic>
      <p:pic>
        <p:nvPicPr>
          <p:cNvPr id="7" name="Picture 8" descr="1"/>
          <p:cNvPicPr>
            <a:picLocks noChangeAspect="1" noChangeArrowheads="1"/>
          </p:cNvPicPr>
          <p:nvPr userDrawn="1"/>
        </p:nvPicPr>
        <p:blipFill>
          <a:blip r:embed="rId3" cstate="print"/>
          <a:srcRect/>
          <a:stretch>
            <a:fillRect/>
          </a:stretch>
        </p:blipFill>
        <p:spPr bwMode="auto">
          <a:xfrm>
            <a:off x="1098550" y="203200"/>
            <a:ext cx="2663825" cy="336550"/>
          </a:xfrm>
          <a:prstGeom prst="rect">
            <a:avLst/>
          </a:prstGeom>
          <a:noFill/>
          <a:ln w="9525">
            <a:noFill/>
            <a:miter lim="800000"/>
            <a:headEnd/>
            <a:tailEnd/>
          </a:ln>
        </p:spPr>
      </p:pic>
      <p:pic>
        <p:nvPicPr>
          <p:cNvPr id="8" name="Picture 11" descr="ppt"/>
          <p:cNvPicPr>
            <a:picLocks noChangeAspect="1" noChangeArrowheads="1"/>
          </p:cNvPicPr>
          <p:nvPr userDrawn="1"/>
        </p:nvPicPr>
        <p:blipFill>
          <a:blip r:embed="rId4" cstate="print"/>
          <a:srcRect/>
          <a:stretch>
            <a:fillRect/>
          </a:stretch>
        </p:blipFill>
        <p:spPr bwMode="auto">
          <a:xfrm>
            <a:off x="395288" y="617538"/>
            <a:ext cx="8208962" cy="69850"/>
          </a:xfrm>
          <a:prstGeom prst="rect">
            <a:avLst/>
          </a:prstGeom>
          <a:noFill/>
          <a:ln w="9525">
            <a:noFill/>
            <a:miter lim="800000"/>
            <a:headEnd/>
            <a:tailEnd/>
          </a:ln>
        </p:spPr>
      </p:pic>
      <p:pic>
        <p:nvPicPr>
          <p:cNvPr id="9" name="图片 8" descr="doi.png"/>
          <p:cNvPicPr>
            <a:picLocks noChangeAspect="1"/>
          </p:cNvPicPr>
          <p:nvPr userDrawn="1"/>
        </p:nvPicPr>
        <p:blipFill>
          <a:blip r:embed="rId5" cstate="print"/>
          <a:stretch>
            <a:fillRect/>
          </a:stretch>
        </p:blipFill>
        <p:spPr>
          <a:xfrm>
            <a:off x="8866060" y="180071"/>
            <a:ext cx="1530170" cy="471058"/>
          </a:xfrm>
          <a:prstGeom prst="rect">
            <a:avLst/>
          </a:prstGeom>
        </p:spPr>
      </p:pic>
    </p:spTree>
    <p:extLst>
      <p:ext uri="{BB962C8B-B14F-4D97-AF65-F5344CB8AC3E}">
        <p14:creationId xmlns="" xmlns:p14="http://schemas.microsoft.com/office/powerpoint/2010/main" val="173141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715112"/>
            <a:ext cx="3553570" cy="1220153"/>
          </a:xfrm>
        </p:spPr>
        <p:txBody>
          <a:bodyPr anchor="b"/>
          <a:lstStyle>
            <a:lvl1pPr algn="l">
              <a:defRPr sz="32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223028" y="720130"/>
            <a:ext cx="6038255" cy="5712342"/>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40068" y="1935265"/>
            <a:ext cx="3553570" cy="4497206"/>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dirty="0"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77B1F90-4C88-422A-A61D-FC90A88E9876}" type="datetimeFigureOut">
              <a:rPr lang="zh-CN" altLang="en-US"/>
              <a:pPr>
                <a:defRPr/>
              </a:pPr>
              <a:t>2013/12/6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96B52DF-36E1-408F-929F-3191F1B6DD27}" type="slidenum">
              <a:rPr lang="zh-CN" altLang="en-US"/>
              <a:pPr>
                <a:defRPr/>
              </a:pPr>
              <a:t>‹#›</a:t>
            </a:fld>
            <a:endParaRPr lang="zh-CN" altLang="en-US"/>
          </a:p>
        </p:txBody>
      </p:sp>
      <p:pic>
        <p:nvPicPr>
          <p:cNvPr id="8" name="Picture 7" descr="33"/>
          <p:cNvPicPr>
            <a:picLocks noChangeAspect="1" noChangeArrowheads="1"/>
          </p:cNvPicPr>
          <p:nvPr userDrawn="1"/>
        </p:nvPicPr>
        <p:blipFill>
          <a:blip r:embed="rId2" cstate="print"/>
          <a:srcRect/>
          <a:stretch>
            <a:fillRect/>
          </a:stretch>
        </p:blipFill>
        <p:spPr bwMode="auto">
          <a:xfrm>
            <a:off x="336550" y="73025"/>
            <a:ext cx="647700" cy="476250"/>
          </a:xfrm>
          <a:prstGeom prst="rect">
            <a:avLst/>
          </a:prstGeom>
          <a:noFill/>
          <a:ln w="9525">
            <a:noFill/>
            <a:miter lim="800000"/>
            <a:headEnd/>
            <a:tailEnd/>
          </a:ln>
        </p:spPr>
      </p:pic>
      <p:pic>
        <p:nvPicPr>
          <p:cNvPr id="9" name="Picture 8" descr="1"/>
          <p:cNvPicPr>
            <a:picLocks noChangeAspect="1" noChangeArrowheads="1"/>
          </p:cNvPicPr>
          <p:nvPr userDrawn="1"/>
        </p:nvPicPr>
        <p:blipFill>
          <a:blip r:embed="rId3" cstate="print"/>
          <a:srcRect/>
          <a:stretch>
            <a:fillRect/>
          </a:stretch>
        </p:blipFill>
        <p:spPr bwMode="auto">
          <a:xfrm>
            <a:off x="1098550" y="203200"/>
            <a:ext cx="2663825" cy="336550"/>
          </a:xfrm>
          <a:prstGeom prst="rect">
            <a:avLst/>
          </a:prstGeom>
          <a:noFill/>
          <a:ln w="9525">
            <a:noFill/>
            <a:miter lim="800000"/>
            <a:headEnd/>
            <a:tailEnd/>
          </a:ln>
        </p:spPr>
      </p:pic>
      <p:pic>
        <p:nvPicPr>
          <p:cNvPr id="10" name="Picture 11" descr="ppt"/>
          <p:cNvPicPr>
            <a:picLocks noChangeAspect="1" noChangeArrowheads="1"/>
          </p:cNvPicPr>
          <p:nvPr userDrawn="1"/>
        </p:nvPicPr>
        <p:blipFill>
          <a:blip r:embed="rId4" cstate="print"/>
          <a:srcRect/>
          <a:stretch>
            <a:fillRect/>
          </a:stretch>
        </p:blipFill>
        <p:spPr bwMode="auto">
          <a:xfrm>
            <a:off x="395288" y="617538"/>
            <a:ext cx="8208962" cy="69850"/>
          </a:xfrm>
          <a:prstGeom prst="rect">
            <a:avLst/>
          </a:prstGeom>
          <a:noFill/>
          <a:ln w="9525">
            <a:noFill/>
            <a:miter lim="800000"/>
            <a:headEnd/>
            <a:tailEnd/>
          </a:ln>
        </p:spPr>
      </p:pic>
      <p:pic>
        <p:nvPicPr>
          <p:cNvPr id="11" name="图片 10" descr="doi.png"/>
          <p:cNvPicPr>
            <a:picLocks noChangeAspect="1"/>
          </p:cNvPicPr>
          <p:nvPr userDrawn="1"/>
        </p:nvPicPr>
        <p:blipFill>
          <a:blip r:embed="rId5" cstate="print"/>
          <a:stretch>
            <a:fillRect/>
          </a:stretch>
        </p:blipFill>
        <p:spPr>
          <a:xfrm>
            <a:off x="8866060" y="180071"/>
            <a:ext cx="1530170" cy="471058"/>
          </a:xfrm>
          <a:prstGeom prst="rect">
            <a:avLst/>
          </a:prstGeom>
        </p:spPr>
      </p:pic>
    </p:spTree>
    <p:extLst>
      <p:ext uri="{BB962C8B-B14F-4D97-AF65-F5344CB8AC3E}">
        <p14:creationId xmlns="" xmlns:p14="http://schemas.microsoft.com/office/powerpoint/2010/main" val="129913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5040630"/>
            <a:ext cx="6480810" cy="595075"/>
          </a:xfrm>
        </p:spPr>
        <p:txBody>
          <a:bodyPr anchor="b"/>
          <a:lstStyle>
            <a:lvl1pPr algn="l">
              <a:defRPr sz="23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117140" y="643414"/>
            <a:ext cx="6480810" cy="4320540"/>
          </a:xfrm>
        </p:spPr>
        <p:txBody>
          <a:bodyPr rtlCol="0">
            <a:normAutofit/>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pPr lvl="0"/>
            <a:endParaRPr lang="zh-CN" altLang="en-US" noProof="0"/>
          </a:p>
        </p:txBody>
      </p:sp>
      <p:sp>
        <p:nvSpPr>
          <p:cNvPr id="4" name="文本占位符 3"/>
          <p:cNvSpPr>
            <a:spLocks noGrp="1"/>
          </p:cNvSpPr>
          <p:nvPr>
            <p:ph type="body" sz="half" idx="2"/>
          </p:nvPr>
        </p:nvSpPr>
        <p:spPr>
          <a:xfrm>
            <a:off x="2117140" y="5635705"/>
            <a:ext cx="6480810" cy="845105"/>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40DDFE4-C900-41BD-A0B6-EFD3392DCDFA}" type="datetimeFigureOut">
              <a:rPr lang="zh-CN" altLang="en-US"/>
              <a:pPr>
                <a:defRPr/>
              </a:pPr>
              <a:t>2013/12/6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47EB65B-B4A0-4069-8C78-ECEED581018F}" type="slidenum">
              <a:rPr lang="zh-CN" altLang="en-US"/>
              <a:pPr>
                <a:defRPr/>
              </a:pPr>
              <a:t>‹#›</a:t>
            </a:fld>
            <a:endParaRPr lang="zh-CN" altLang="en-US"/>
          </a:p>
        </p:txBody>
      </p:sp>
    </p:spTree>
    <p:extLst>
      <p:ext uri="{BB962C8B-B14F-4D97-AF65-F5344CB8AC3E}">
        <p14:creationId xmlns="" xmlns:p14="http://schemas.microsoft.com/office/powerpoint/2010/main" val="426673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0125" y="765135"/>
            <a:ext cx="9720263"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bodyPr>
          <a:lstStyle/>
          <a:p>
            <a:pPr lvl="0"/>
            <a:r>
              <a:rPr lang="zh-CN" altLang="en-US" dirty="0" smtClean="0"/>
              <a:t>单击此处编辑母版标题样式</a:t>
            </a:r>
          </a:p>
        </p:txBody>
      </p:sp>
      <p:sp>
        <p:nvSpPr>
          <p:cNvPr id="1027" name="文本占位符 2"/>
          <p:cNvSpPr>
            <a:spLocks noGrp="1"/>
          </p:cNvSpPr>
          <p:nvPr>
            <p:ph type="body" idx="1"/>
          </p:nvPr>
        </p:nvSpPr>
        <p:spPr bwMode="auto">
          <a:xfrm>
            <a:off x="450942" y="1504358"/>
            <a:ext cx="9720263" cy="475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2870" tIns="51435" rIns="102870" bIns="51435" numCol="1" anchor="t" anchorCtr="0" compatLnSpc="1">
            <a:prstTxWarp prst="textNoShape">
              <a:avLst/>
            </a:prstTxWarp>
          </a:bodyPr>
          <a:lstStyle/>
          <a:p>
            <a:pPr lvl="0" algn="l" defTabSz="1028700" rtl="0" eaLnBrk="0" fontAlgn="base" hangingPunct="0">
              <a:spcBef>
                <a:spcPct val="0"/>
              </a:spcBef>
              <a:spcAft>
                <a:spcPct val="0"/>
              </a:spcAft>
            </a:pPr>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4" name="日期占位符 3"/>
          <p:cNvSpPr>
            <a:spLocks noGrp="1"/>
          </p:cNvSpPr>
          <p:nvPr>
            <p:ph type="dt" sz="half" idx="2"/>
          </p:nvPr>
        </p:nvSpPr>
        <p:spPr>
          <a:xfrm>
            <a:off x="539750" y="6673850"/>
            <a:ext cx="2520950" cy="384175"/>
          </a:xfrm>
          <a:prstGeom prst="rect">
            <a:avLst/>
          </a:prstGeom>
        </p:spPr>
        <p:txBody>
          <a:bodyPr vert="horz" lIns="102870" tIns="51435" rIns="102870" bIns="51435" rtlCol="0" anchor="ctr"/>
          <a:lstStyle>
            <a:lvl1pPr algn="l" fontAlgn="auto">
              <a:spcBef>
                <a:spcPts val="0"/>
              </a:spcBef>
              <a:spcAft>
                <a:spcPts val="0"/>
              </a:spcAft>
              <a:defRPr sz="1400">
                <a:solidFill>
                  <a:schemeClr val="tx1">
                    <a:tint val="75000"/>
                  </a:schemeClr>
                </a:solidFill>
                <a:latin typeface="+mn-lt"/>
                <a:ea typeface="+mn-ea"/>
              </a:defRPr>
            </a:lvl1pPr>
          </a:lstStyle>
          <a:p>
            <a:pPr>
              <a:defRPr/>
            </a:pPr>
            <a:fld id="{88D8A9BF-A47C-4E66-B8FA-D141E0AA60AE}" type="datetimeFigureOut">
              <a:rPr lang="zh-CN" altLang="en-US"/>
              <a:pPr>
                <a:defRPr/>
              </a:pPr>
              <a:t>2013/12/6</a:t>
            </a:fld>
            <a:endParaRPr lang="zh-CN" altLang="en-US"/>
          </a:p>
        </p:txBody>
      </p:sp>
      <p:sp>
        <p:nvSpPr>
          <p:cNvPr id="5" name="页脚占位符 4"/>
          <p:cNvSpPr>
            <a:spLocks noGrp="1"/>
          </p:cNvSpPr>
          <p:nvPr>
            <p:ph type="ftr" sz="quarter" idx="3"/>
          </p:nvPr>
        </p:nvSpPr>
        <p:spPr>
          <a:xfrm>
            <a:off x="3690938" y="6673850"/>
            <a:ext cx="3419475" cy="384175"/>
          </a:xfrm>
          <a:prstGeom prst="rect">
            <a:avLst/>
          </a:prstGeom>
        </p:spPr>
        <p:txBody>
          <a:bodyPr vert="horz" lIns="102870" tIns="51435" rIns="102870" bIns="51435" rtlCol="0" anchor="ctr"/>
          <a:lstStyle>
            <a:lvl1pPr algn="ctr" fontAlgn="auto">
              <a:spcBef>
                <a:spcPts val="0"/>
              </a:spcBef>
              <a:spcAft>
                <a:spcPts val="0"/>
              </a:spcAft>
              <a:defRPr sz="14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7740650" y="6673850"/>
            <a:ext cx="2520950" cy="384175"/>
          </a:xfrm>
          <a:prstGeom prst="rect">
            <a:avLst/>
          </a:prstGeom>
        </p:spPr>
        <p:txBody>
          <a:bodyPr vert="horz" lIns="102870" tIns="51435" rIns="102870" bIns="51435" rtlCol="0" anchor="ctr"/>
          <a:lstStyle>
            <a:lvl1pPr algn="r" fontAlgn="auto">
              <a:spcBef>
                <a:spcPts val="0"/>
              </a:spcBef>
              <a:spcAft>
                <a:spcPts val="0"/>
              </a:spcAft>
              <a:defRPr sz="1400">
                <a:solidFill>
                  <a:schemeClr val="tx1">
                    <a:tint val="75000"/>
                  </a:schemeClr>
                </a:solidFill>
                <a:latin typeface="+mn-lt"/>
                <a:ea typeface="+mn-ea"/>
              </a:defRPr>
            </a:lvl1pPr>
          </a:lstStyle>
          <a:p>
            <a:pPr>
              <a:defRPr/>
            </a:pPr>
            <a:fld id="{CA82CA37-9F09-4F24-9B2A-880D511BA3AD}" type="slidenum">
              <a:rPr lang="zh-CN" altLang="en-US"/>
              <a:pPr>
                <a:defRPr/>
              </a:pPr>
              <a:t>‹#›</a:t>
            </a:fld>
            <a:endParaRPr lang="zh-CN" altLang="en-US"/>
          </a:p>
        </p:txBody>
      </p:sp>
      <p:sp>
        <p:nvSpPr>
          <p:cNvPr id="7" name="矩形 6"/>
          <p:cNvSpPr/>
          <p:nvPr userDrawn="1"/>
        </p:nvSpPr>
        <p:spPr>
          <a:xfrm>
            <a:off x="0" y="6840538"/>
            <a:ext cx="10801350" cy="952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1032" name="TextBox 7"/>
          <p:cNvSpPr txBox="1">
            <a:spLocks noChangeArrowheads="1"/>
          </p:cNvSpPr>
          <p:nvPr userDrawn="1"/>
        </p:nvSpPr>
        <p:spPr bwMode="auto">
          <a:xfrm>
            <a:off x="8696325" y="6624638"/>
            <a:ext cx="687048" cy="5193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a:defRPr sz="2000">
                <a:solidFill>
                  <a:schemeClr val="tx1"/>
                </a:solidFill>
                <a:latin typeface="Calibri" pitchFamily="34" charset="0"/>
                <a:ea typeface="宋体" charset="-122"/>
              </a:defRPr>
            </a:lvl1pPr>
            <a:lvl2pPr marL="742950" indent="-285750">
              <a:defRPr sz="2000">
                <a:solidFill>
                  <a:schemeClr val="tx1"/>
                </a:solidFill>
                <a:latin typeface="Calibri" pitchFamily="34" charset="0"/>
                <a:ea typeface="宋体" charset="-122"/>
              </a:defRPr>
            </a:lvl2pPr>
            <a:lvl3pPr marL="1143000" indent="-228600">
              <a:defRPr sz="2000">
                <a:solidFill>
                  <a:schemeClr val="tx1"/>
                </a:solidFill>
                <a:latin typeface="Calibri" pitchFamily="34" charset="0"/>
                <a:ea typeface="宋体" charset="-122"/>
              </a:defRPr>
            </a:lvl3pPr>
            <a:lvl4pPr marL="1600200" indent="-228600">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marL="2514600" indent="-228600" defTabSz="1028700" fontAlgn="base">
              <a:spcBef>
                <a:spcPct val="0"/>
              </a:spcBef>
              <a:spcAft>
                <a:spcPct val="0"/>
              </a:spcAft>
              <a:defRPr sz="2000">
                <a:solidFill>
                  <a:schemeClr val="tx1"/>
                </a:solidFill>
                <a:latin typeface="Calibri" pitchFamily="34" charset="0"/>
                <a:ea typeface="宋体" charset="-122"/>
              </a:defRPr>
            </a:lvl6pPr>
            <a:lvl7pPr marL="2971800" indent="-228600" defTabSz="1028700" fontAlgn="base">
              <a:spcBef>
                <a:spcPct val="0"/>
              </a:spcBef>
              <a:spcAft>
                <a:spcPct val="0"/>
              </a:spcAft>
              <a:defRPr sz="2000">
                <a:solidFill>
                  <a:schemeClr val="tx1"/>
                </a:solidFill>
                <a:latin typeface="Calibri" pitchFamily="34" charset="0"/>
                <a:ea typeface="宋体" charset="-122"/>
              </a:defRPr>
            </a:lvl7pPr>
            <a:lvl8pPr marL="3429000" indent="-228600" defTabSz="1028700" fontAlgn="base">
              <a:spcBef>
                <a:spcPct val="0"/>
              </a:spcBef>
              <a:spcAft>
                <a:spcPct val="0"/>
              </a:spcAft>
              <a:defRPr sz="2000">
                <a:solidFill>
                  <a:schemeClr val="tx1"/>
                </a:solidFill>
                <a:latin typeface="Calibri" pitchFamily="34" charset="0"/>
                <a:ea typeface="宋体" charset="-122"/>
              </a:defRPr>
            </a:lvl8pPr>
            <a:lvl9pPr marL="3886200" indent="-228600" defTabSz="1028700" fontAlgn="base">
              <a:spcBef>
                <a:spcPct val="0"/>
              </a:spcBef>
              <a:spcAft>
                <a:spcPct val="0"/>
              </a:spcAft>
              <a:defRPr sz="2000">
                <a:solidFill>
                  <a:schemeClr val="tx1"/>
                </a:solidFill>
                <a:latin typeface="Calibri" pitchFamily="34" charset="0"/>
                <a:ea typeface="宋体" charset="-122"/>
              </a:defRPr>
            </a:lvl9pPr>
          </a:lstStyle>
          <a:p>
            <a:pPr>
              <a:defRPr/>
            </a:pPr>
            <a:r>
              <a:rPr lang="en-US" altLang="zh-CN" sz="2700" dirty="0" smtClean="0">
                <a:solidFill>
                  <a:srgbClr val="0070C0"/>
                </a:solidFill>
                <a:latin typeface="Impact" pitchFamily="34" charset="0"/>
              </a:rPr>
              <a:t>DOI</a:t>
            </a:r>
            <a:endParaRPr lang="zh-CN" altLang="en-US" sz="2700" dirty="0" smtClean="0">
              <a:solidFill>
                <a:srgbClr val="0070C0"/>
              </a:solidFill>
              <a:latin typeface="Impact" pitchFamily="34" charset="0"/>
            </a:endParaRPr>
          </a:p>
        </p:txBody>
      </p:sp>
      <p:pic>
        <p:nvPicPr>
          <p:cNvPr id="9" name="Picture 7" descr="33"/>
          <p:cNvPicPr>
            <a:picLocks noChangeAspect="1" noChangeArrowheads="1"/>
          </p:cNvPicPr>
          <p:nvPr userDrawn="1"/>
        </p:nvPicPr>
        <p:blipFill>
          <a:blip r:embed="rId13" cstate="print"/>
          <a:srcRect/>
          <a:stretch>
            <a:fillRect/>
          </a:stretch>
        </p:blipFill>
        <p:spPr bwMode="auto">
          <a:xfrm>
            <a:off x="336550" y="73025"/>
            <a:ext cx="647700" cy="476250"/>
          </a:xfrm>
          <a:prstGeom prst="rect">
            <a:avLst/>
          </a:prstGeom>
          <a:noFill/>
          <a:ln w="9525">
            <a:noFill/>
            <a:miter lim="800000"/>
            <a:headEnd/>
            <a:tailEnd/>
          </a:ln>
        </p:spPr>
      </p:pic>
      <p:pic>
        <p:nvPicPr>
          <p:cNvPr id="10" name="Picture 8" descr="1"/>
          <p:cNvPicPr>
            <a:picLocks noChangeAspect="1" noChangeArrowheads="1"/>
          </p:cNvPicPr>
          <p:nvPr userDrawn="1"/>
        </p:nvPicPr>
        <p:blipFill>
          <a:blip r:embed="rId14" cstate="print"/>
          <a:srcRect/>
          <a:stretch>
            <a:fillRect/>
          </a:stretch>
        </p:blipFill>
        <p:spPr bwMode="auto">
          <a:xfrm>
            <a:off x="1098550" y="203200"/>
            <a:ext cx="2663825" cy="336550"/>
          </a:xfrm>
          <a:prstGeom prst="rect">
            <a:avLst/>
          </a:prstGeom>
          <a:noFill/>
          <a:ln w="9525">
            <a:noFill/>
            <a:miter lim="800000"/>
            <a:headEnd/>
            <a:tailEnd/>
          </a:ln>
        </p:spPr>
      </p:pic>
      <p:pic>
        <p:nvPicPr>
          <p:cNvPr id="11" name="Picture 11" descr="ppt"/>
          <p:cNvPicPr>
            <a:picLocks noChangeAspect="1" noChangeArrowheads="1"/>
          </p:cNvPicPr>
          <p:nvPr userDrawn="1"/>
        </p:nvPicPr>
        <p:blipFill>
          <a:blip r:embed="rId15" cstate="print"/>
          <a:srcRect/>
          <a:stretch>
            <a:fillRect/>
          </a:stretch>
        </p:blipFill>
        <p:spPr bwMode="auto">
          <a:xfrm>
            <a:off x="395288" y="617538"/>
            <a:ext cx="8208962" cy="69850"/>
          </a:xfrm>
          <a:prstGeom prst="rect">
            <a:avLst/>
          </a:prstGeom>
          <a:noFill/>
          <a:ln w="9525">
            <a:noFill/>
            <a:miter lim="800000"/>
            <a:headEnd/>
            <a:tailEnd/>
          </a:ln>
        </p:spPr>
      </p:pic>
      <p:pic>
        <p:nvPicPr>
          <p:cNvPr id="12" name="图片 11" descr="doi.png"/>
          <p:cNvPicPr>
            <a:picLocks noChangeAspect="1"/>
          </p:cNvPicPr>
          <p:nvPr userDrawn="1"/>
        </p:nvPicPr>
        <p:blipFill>
          <a:blip r:embed="rId16" cstate="print"/>
          <a:stretch>
            <a:fillRect/>
          </a:stretch>
        </p:blipFill>
        <p:spPr>
          <a:xfrm>
            <a:off x="8866060" y="180071"/>
            <a:ext cx="1530170" cy="471058"/>
          </a:xfrm>
          <a:prstGeom prst="rect">
            <a:avLst/>
          </a:prstGeom>
        </p:spPr>
      </p:pic>
      <p:pic>
        <p:nvPicPr>
          <p:cNvPr id="2050" name="Picture 2"/>
          <p:cNvPicPr>
            <a:picLocks noChangeAspect="1" noChangeArrowheads="1"/>
          </p:cNvPicPr>
          <p:nvPr userDrawn="1"/>
        </p:nvPicPr>
        <p:blipFill>
          <a:blip r:embed="rId17" cstate="print"/>
          <a:srcRect/>
          <a:stretch>
            <a:fillRect/>
          </a:stretch>
        </p:blipFill>
        <p:spPr bwMode="auto">
          <a:xfrm>
            <a:off x="8641035" y="6615785"/>
            <a:ext cx="710165" cy="54697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1028700" rtl="0" eaLnBrk="0" fontAlgn="base" hangingPunct="0">
        <a:spcBef>
          <a:spcPct val="0"/>
        </a:spcBef>
        <a:spcAft>
          <a:spcPct val="0"/>
        </a:spcAft>
        <a:defRPr sz="3600" b="1" kern="1200">
          <a:solidFill>
            <a:srgbClr val="0070C0"/>
          </a:solidFill>
          <a:latin typeface="微软雅黑" pitchFamily="34" charset="-122"/>
          <a:ea typeface="微软雅黑" pitchFamily="34" charset="-122"/>
          <a:cs typeface="+mj-cs"/>
        </a:defRPr>
      </a:lvl1pPr>
      <a:lvl2pPr algn="l" defTabSz="1028700" rtl="0" eaLnBrk="0" fontAlgn="base" hangingPunct="0">
        <a:spcBef>
          <a:spcPct val="0"/>
        </a:spcBef>
        <a:spcAft>
          <a:spcPct val="0"/>
        </a:spcAft>
        <a:defRPr sz="2700" b="1">
          <a:solidFill>
            <a:srgbClr val="00B0F0"/>
          </a:solidFill>
          <a:latin typeface="微软雅黑" pitchFamily="34" charset="-122"/>
          <a:ea typeface="微软雅黑" pitchFamily="34" charset="-122"/>
        </a:defRPr>
      </a:lvl2pPr>
      <a:lvl3pPr algn="l" defTabSz="1028700" rtl="0" eaLnBrk="0" fontAlgn="base" hangingPunct="0">
        <a:spcBef>
          <a:spcPct val="0"/>
        </a:spcBef>
        <a:spcAft>
          <a:spcPct val="0"/>
        </a:spcAft>
        <a:defRPr sz="2700" b="1">
          <a:solidFill>
            <a:srgbClr val="00B0F0"/>
          </a:solidFill>
          <a:latin typeface="微软雅黑" pitchFamily="34" charset="-122"/>
          <a:ea typeface="微软雅黑" pitchFamily="34" charset="-122"/>
        </a:defRPr>
      </a:lvl3pPr>
      <a:lvl4pPr algn="l" defTabSz="1028700" rtl="0" eaLnBrk="0" fontAlgn="base" hangingPunct="0">
        <a:spcBef>
          <a:spcPct val="0"/>
        </a:spcBef>
        <a:spcAft>
          <a:spcPct val="0"/>
        </a:spcAft>
        <a:defRPr sz="2700" b="1">
          <a:solidFill>
            <a:srgbClr val="00B0F0"/>
          </a:solidFill>
          <a:latin typeface="微软雅黑" pitchFamily="34" charset="-122"/>
          <a:ea typeface="微软雅黑" pitchFamily="34" charset="-122"/>
        </a:defRPr>
      </a:lvl4pPr>
      <a:lvl5pPr algn="l" defTabSz="1028700" rtl="0" eaLnBrk="0" fontAlgn="base" hangingPunct="0">
        <a:spcBef>
          <a:spcPct val="0"/>
        </a:spcBef>
        <a:spcAft>
          <a:spcPct val="0"/>
        </a:spcAft>
        <a:defRPr sz="2700" b="1">
          <a:solidFill>
            <a:srgbClr val="00B0F0"/>
          </a:solidFill>
          <a:latin typeface="微软雅黑" pitchFamily="34" charset="-122"/>
          <a:ea typeface="微软雅黑" pitchFamily="34" charset="-122"/>
        </a:defRPr>
      </a:lvl5pPr>
      <a:lvl6pPr marL="457200" algn="l" defTabSz="1028700" rtl="0" fontAlgn="base">
        <a:spcBef>
          <a:spcPct val="0"/>
        </a:spcBef>
        <a:spcAft>
          <a:spcPct val="0"/>
        </a:spcAft>
        <a:defRPr sz="2700" b="1">
          <a:solidFill>
            <a:srgbClr val="00B0F0"/>
          </a:solidFill>
          <a:latin typeface="微软雅黑" pitchFamily="34" charset="-122"/>
          <a:ea typeface="微软雅黑" pitchFamily="34" charset="-122"/>
        </a:defRPr>
      </a:lvl6pPr>
      <a:lvl7pPr marL="914400" algn="l" defTabSz="1028700" rtl="0" fontAlgn="base">
        <a:spcBef>
          <a:spcPct val="0"/>
        </a:spcBef>
        <a:spcAft>
          <a:spcPct val="0"/>
        </a:spcAft>
        <a:defRPr sz="2700" b="1">
          <a:solidFill>
            <a:srgbClr val="00B0F0"/>
          </a:solidFill>
          <a:latin typeface="微软雅黑" pitchFamily="34" charset="-122"/>
          <a:ea typeface="微软雅黑" pitchFamily="34" charset="-122"/>
        </a:defRPr>
      </a:lvl7pPr>
      <a:lvl8pPr marL="1371600" algn="l" defTabSz="1028700" rtl="0" fontAlgn="base">
        <a:spcBef>
          <a:spcPct val="0"/>
        </a:spcBef>
        <a:spcAft>
          <a:spcPct val="0"/>
        </a:spcAft>
        <a:defRPr sz="2700" b="1">
          <a:solidFill>
            <a:srgbClr val="00B0F0"/>
          </a:solidFill>
          <a:latin typeface="微软雅黑" pitchFamily="34" charset="-122"/>
          <a:ea typeface="微软雅黑" pitchFamily="34" charset="-122"/>
        </a:defRPr>
      </a:lvl8pPr>
      <a:lvl9pPr marL="1828800" algn="l" defTabSz="1028700" rtl="0" fontAlgn="base">
        <a:spcBef>
          <a:spcPct val="0"/>
        </a:spcBef>
        <a:spcAft>
          <a:spcPct val="0"/>
        </a:spcAft>
        <a:defRPr sz="2700" b="1">
          <a:solidFill>
            <a:srgbClr val="00B0F0"/>
          </a:solidFill>
          <a:latin typeface="微软雅黑" pitchFamily="34" charset="-122"/>
          <a:ea typeface="微软雅黑" pitchFamily="34" charset="-122"/>
        </a:defRPr>
      </a:lvl9pPr>
    </p:titleStyle>
    <p:bodyStyle>
      <a:lvl1pPr marL="385763" indent="-385763" algn="l" defTabSz="1028700" rtl="0" eaLnBrk="0" fontAlgn="base" hangingPunct="0">
        <a:spcBef>
          <a:spcPct val="20000"/>
        </a:spcBef>
        <a:spcAft>
          <a:spcPct val="0"/>
        </a:spcAft>
        <a:buFont typeface="Arial" charset="0"/>
        <a:buChar char="•"/>
        <a:defRPr lang="zh-CN" altLang="en-US" sz="3200" b="0" kern="1200" dirty="0" smtClean="0">
          <a:solidFill>
            <a:srgbClr val="0070C0"/>
          </a:solidFill>
          <a:latin typeface="微软雅黑" pitchFamily="34" charset="-122"/>
          <a:ea typeface="微软雅黑" pitchFamily="34" charset="-122"/>
          <a:cs typeface="+mj-cs"/>
        </a:defRPr>
      </a:lvl1pPr>
      <a:lvl2pPr marL="835025" indent="-320675" algn="l" defTabSz="1028700" rtl="0" eaLnBrk="0" fontAlgn="base" hangingPunct="0">
        <a:spcBef>
          <a:spcPct val="20000"/>
        </a:spcBef>
        <a:spcAft>
          <a:spcPct val="0"/>
        </a:spcAft>
        <a:buFont typeface="Arial" charset="0"/>
        <a:buChar char="–"/>
        <a:defRPr sz="3200" kern="1200">
          <a:solidFill>
            <a:schemeClr val="tx1"/>
          </a:solidFill>
          <a:latin typeface="微软雅黑" pitchFamily="34" charset="-122"/>
          <a:ea typeface="微软雅黑" pitchFamily="34" charset="-122"/>
          <a:cs typeface="+mn-cs"/>
        </a:defRPr>
      </a:lvl2pPr>
      <a:lvl3pPr marL="1285875" indent="-257175" algn="l" defTabSz="1028700" rtl="0" eaLnBrk="0" fontAlgn="base" hangingPunct="0">
        <a:spcBef>
          <a:spcPct val="20000"/>
        </a:spcBef>
        <a:spcAft>
          <a:spcPct val="0"/>
        </a:spcAft>
        <a:buFont typeface="Arial" charset="0"/>
        <a:buChar char="•"/>
        <a:defRPr sz="2700" kern="1200">
          <a:solidFill>
            <a:schemeClr val="tx1"/>
          </a:solidFill>
          <a:latin typeface="微软雅黑" pitchFamily="34" charset="-122"/>
          <a:ea typeface="微软雅黑" pitchFamily="34" charset="-122"/>
          <a:cs typeface="+mn-cs"/>
        </a:defRPr>
      </a:lvl3pPr>
      <a:lvl4pPr marL="1800225" indent="-257175" algn="l" defTabSz="1028700" rtl="0" eaLnBrk="0" fontAlgn="base" hangingPunct="0">
        <a:spcBef>
          <a:spcPct val="20000"/>
        </a:spcBef>
        <a:spcAft>
          <a:spcPct val="0"/>
        </a:spcAft>
        <a:buFont typeface="Arial" charset="0"/>
        <a:buChar char="–"/>
        <a:defRPr sz="2300" kern="1200">
          <a:solidFill>
            <a:schemeClr val="tx1"/>
          </a:solidFill>
          <a:latin typeface="微软雅黑" pitchFamily="34" charset="-122"/>
          <a:ea typeface="微软雅黑" pitchFamily="34" charset="-122"/>
          <a:cs typeface="+mn-cs"/>
        </a:defRPr>
      </a:lvl4pPr>
      <a:lvl5pPr marL="2314575" indent="-257175" algn="l" defTabSz="1028700" rtl="0" eaLnBrk="0" fontAlgn="base" hangingPunct="0">
        <a:spcBef>
          <a:spcPct val="20000"/>
        </a:spcBef>
        <a:spcAft>
          <a:spcPct val="0"/>
        </a:spcAft>
        <a:buFont typeface="Arial" charset="0"/>
        <a:buChar char="»"/>
        <a:defRPr sz="2300" kern="1200">
          <a:solidFill>
            <a:schemeClr val="tx1"/>
          </a:solidFill>
          <a:latin typeface="微软雅黑" pitchFamily="34" charset="-122"/>
          <a:ea typeface="微软雅黑" pitchFamily="34" charset="-122"/>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1.jpeg"/><Relationship Id="rId4" Type="http://schemas.openxmlformats.org/officeDocument/2006/relationships/diagramQuickStyle" Target="../diagrams/quickStyle1.xml"/><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4491" y="2295305"/>
            <a:ext cx="4416594" cy="1107996"/>
          </a:xfrm>
          <a:prstGeom prst="rect">
            <a:avLst/>
          </a:prstGeom>
          <a:noFill/>
        </p:spPr>
        <p:txBody>
          <a:bodyPr wrap="none">
            <a:spAutoFit/>
          </a:bodyPr>
          <a:lstStyle/>
          <a:p>
            <a:pPr algn="ctr">
              <a:defRPr/>
            </a:pPr>
            <a:r>
              <a:rPr lang="zh-CN" altLang="en-US" sz="6600" b="1" dirty="0" smtClean="0">
                <a:solidFill>
                  <a:srgbClr val="00B050"/>
                </a:solidFill>
                <a:latin typeface="微软雅黑" pitchFamily="34" charset="-122"/>
                <a:ea typeface="微软雅黑" pitchFamily="34" charset="-122"/>
              </a:rPr>
              <a:t>发展与展望</a:t>
            </a:r>
            <a:endParaRPr lang="zh-CN" altLang="en-US" sz="6600" b="1" dirty="0">
              <a:solidFill>
                <a:srgbClr val="00B050"/>
              </a:solidFill>
              <a:latin typeface="微软雅黑" pitchFamily="34" charset="-122"/>
              <a:ea typeface="微软雅黑" pitchFamily="34" charset="-122"/>
            </a:endParaRPr>
          </a:p>
        </p:txBody>
      </p:sp>
      <p:sp>
        <p:nvSpPr>
          <p:cNvPr id="2051" name="TextBox 42"/>
          <p:cNvSpPr txBox="1">
            <a:spLocks noChangeArrowheads="1"/>
          </p:cNvSpPr>
          <p:nvPr/>
        </p:nvSpPr>
        <p:spPr bwMode="auto">
          <a:xfrm>
            <a:off x="1587294" y="2295305"/>
            <a:ext cx="3073918" cy="1119537"/>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6600" dirty="0" smtClean="0">
                <a:solidFill>
                  <a:schemeClr val="bg1"/>
                </a:solidFill>
                <a:latin typeface="Impact" pitchFamily="34" charset="0"/>
              </a:rPr>
              <a:t>中文</a:t>
            </a:r>
            <a:r>
              <a:rPr lang="en-US" altLang="zh-CN" sz="6600" dirty="0" smtClean="0">
                <a:solidFill>
                  <a:schemeClr val="bg1"/>
                </a:solidFill>
                <a:latin typeface="Impact" pitchFamily="34" charset="0"/>
              </a:rPr>
              <a:t>DOI</a:t>
            </a:r>
            <a:endParaRPr lang="zh-CN" altLang="en-US" sz="6600" dirty="0">
              <a:solidFill>
                <a:schemeClr val="bg1"/>
              </a:solidFill>
              <a:latin typeface="Impact" pitchFamily="34" charset="0"/>
            </a:endParaRPr>
          </a:p>
        </p:txBody>
      </p:sp>
      <p:sp>
        <p:nvSpPr>
          <p:cNvPr id="7" name="矩形 6"/>
          <p:cNvSpPr/>
          <p:nvPr/>
        </p:nvSpPr>
        <p:spPr>
          <a:xfrm>
            <a:off x="3015410" y="4455545"/>
            <a:ext cx="6525725" cy="646331"/>
          </a:xfrm>
          <a:prstGeom prst="rect">
            <a:avLst/>
          </a:prstGeom>
        </p:spPr>
        <p:txBody>
          <a:bodyPr wrap="square">
            <a:spAutoFit/>
          </a:bodyPr>
          <a:lstStyle/>
          <a:p>
            <a:pPr>
              <a:defRPr/>
            </a:pPr>
            <a:r>
              <a:rPr lang="zh-CN" altLang="en-US" sz="3600" b="1" dirty="0" smtClean="0">
                <a:solidFill>
                  <a:srgbClr val="0070C0"/>
                </a:solidFill>
                <a:latin typeface="微软雅黑" pitchFamily="34" charset="-122"/>
                <a:ea typeface="微软雅黑" pitchFamily="34" charset="-122"/>
              </a:rPr>
              <a:t>中国</a:t>
            </a:r>
            <a:r>
              <a:rPr lang="en-US" altLang="zh-CN" sz="3600" b="1" dirty="0" smtClean="0">
                <a:solidFill>
                  <a:srgbClr val="0070C0"/>
                </a:solidFill>
                <a:latin typeface="微软雅黑" pitchFamily="34" charset="-122"/>
                <a:ea typeface="微软雅黑" pitchFamily="34" charset="-122"/>
              </a:rPr>
              <a:t>DOI</a:t>
            </a:r>
            <a:r>
              <a:rPr lang="zh-CN" altLang="en-US" sz="3600" b="1" dirty="0" smtClean="0">
                <a:solidFill>
                  <a:srgbClr val="0070C0"/>
                </a:solidFill>
                <a:latin typeface="微软雅黑" pitchFamily="34" charset="-122"/>
                <a:ea typeface="微软雅黑" pitchFamily="34" charset="-122"/>
              </a:rPr>
              <a:t>注册与服务中心</a:t>
            </a:r>
            <a:endParaRPr lang="zh-CN" altLang="en-US" sz="3600" b="1" dirty="0">
              <a:solidFill>
                <a:srgbClr val="0070C0"/>
              </a:solidFill>
              <a:latin typeface="微软雅黑" pitchFamily="34" charset="-122"/>
              <a:ea typeface="微软雅黑" pitchFamily="34" charset="-122"/>
            </a:endParaRPr>
          </a:p>
        </p:txBody>
      </p:sp>
      <p:sp>
        <p:nvSpPr>
          <p:cNvPr id="2053" name="TextBox 7"/>
          <p:cNvSpPr txBox="1">
            <a:spLocks noChangeArrowheads="1"/>
          </p:cNvSpPr>
          <p:nvPr/>
        </p:nvSpPr>
        <p:spPr bwMode="auto">
          <a:xfrm>
            <a:off x="4320555" y="5445655"/>
            <a:ext cx="233589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800" dirty="0" smtClean="0">
                <a:solidFill>
                  <a:srgbClr val="0070C0"/>
                </a:solidFill>
                <a:latin typeface="微软雅黑" pitchFamily="34" charset="-122"/>
                <a:ea typeface="微软雅黑" pitchFamily="34" charset="-122"/>
              </a:rPr>
              <a:t>2013.12·</a:t>
            </a:r>
            <a:r>
              <a:rPr lang="zh-CN" altLang="en-US" sz="2800" dirty="0" smtClean="0">
                <a:solidFill>
                  <a:srgbClr val="0070C0"/>
                </a:solidFill>
                <a:latin typeface="微软雅黑" pitchFamily="34" charset="-122"/>
                <a:ea typeface="微软雅黑" pitchFamily="34" charset="-122"/>
              </a:rPr>
              <a:t>北京</a:t>
            </a:r>
            <a:endParaRPr lang="zh-CN" altLang="en-US" sz="2800" dirty="0">
              <a:solidFill>
                <a:srgbClr val="0070C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noChangeArrowheads="1"/>
          </p:cNvSpPr>
          <p:nvPr>
            <p:ph type="title" idx="4294967295"/>
          </p:nvPr>
        </p:nvSpPr>
        <p:spPr/>
        <p:txBody>
          <a:bodyPr/>
          <a:lstStyle/>
          <a:p>
            <a:pPr eaLnBrk="1" hangingPunct="1"/>
            <a:r>
              <a:rPr lang="zh-CN" altLang="en-US" dirty="0" smtClean="0">
                <a:latin typeface="微软雅黑" pitchFamily="34" charset="-122"/>
              </a:rPr>
              <a:t>中文</a:t>
            </a:r>
            <a:r>
              <a:rPr lang="en-US" altLang="zh-CN" dirty="0" smtClean="0">
                <a:latin typeface="微软雅黑" pitchFamily="34" charset="-122"/>
              </a:rPr>
              <a:t>DOI</a:t>
            </a:r>
            <a:r>
              <a:rPr lang="zh-CN" altLang="en-US" dirty="0" smtClean="0">
                <a:latin typeface="微软雅黑" pitchFamily="34" charset="-122"/>
              </a:rPr>
              <a:t>注册服务价格</a:t>
            </a:r>
          </a:p>
        </p:txBody>
      </p:sp>
      <p:sp>
        <p:nvSpPr>
          <p:cNvPr id="241666" name="Rectangle 3"/>
          <p:cNvSpPr>
            <a:spLocks noGrp="1" noChangeArrowheads="1"/>
          </p:cNvSpPr>
          <p:nvPr>
            <p:ph idx="4294967295"/>
          </p:nvPr>
        </p:nvSpPr>
        <p:spPr>
          <a:xfrm>
            <a:off x="540135" y="1530219"/>
            <a:ext cx="9631204" cy="5175575"/>
          </a:xfrm>
        </p:spPr>
        <p:txBody>
          <a:bodyPr/>
          <a:lstStyle/>
          <a:p>
            <a:pPr eaLnBrk="1" hangingPunct="1">
              <a:lnSpc>
                <a:spcPct val="90000"/>
              </a:lnSpc>
            </a:pPr>
            <a:r>
              <a:rPr lang="zh-CN" altLang="en-US" sz="2500" b="1" dirty="0" smtClean="0"/>
              <a:t>费用</a:t>
            </a:r>
            <a:r>
              <a:rPr lang="zh-CN" altLang="en-US" sz="2500" b="1" dirty="0"/>
              <a:t>政策</a:t>
            </a:r>
            <a:r>
              <a:rPr lang="zh-CN" altLang="en-US" sz="2500" dirty="0"/>
              <a:t>：</a:t>
            </a:r>
            <a:endParaRPr lang="en-US" altLang="zh-CN" sz="2500" dirty="0"/>
          </a:p>
          <a:p>
            <a:pPr lvl="1" eaLnBrk="1" hangingPunct="1">
              <a:lnSpc>
                <a:spcPct val="90000"/>
              </a:lnSpc>
            </a:pPr>
            <a:r>
              <a:rPr lang="zh-CN" altLang="zh-CN" sz="2300" b="1" dirty="0" smtClean="0"/>
              <a:t>会员费</a:t>
            </a:r>
            <a:r>
              <a:rPr lang="zh-CN" altLang="en-US" sz="2300" dirty="0" smtClean="0"/>
              <a:t>：以机构为单位收取，最低</a:t>
            </a:r>
            <a:r>
              <a:rPr lang="zh-CN" altLang="zh-CN" sz="2300" b="1" dirty="0" smtClean="0"/>
              <a:t>人民币</a:t>
            </a:r>
            <a:r>
              <a:rPr lang="en-US" altLang="zh-CN" sz="2300" b="1" dirty="0" smtClean="0"/>
              <a:t>500</a:t>
            </a:r>
            <a:r>
              <a:rPr lang="zh-CN" altLang="zh-CN" sz="2300" b="1" dirty="0" smtClean="0"/>
              <a:t>元</a:t>
            </a:r>
            <a:r>
              <a:rPr lang="en-US" altLang="zh-CN" sz="2300" b="1" dirty="0" smtClean="0"/>
              <a:t>/</a:t>
            </a:r>
            <a:r>
              <a:rPr lang="zh-CN" altLang="zh-CN" sz="2300" b="1" dirty="0" smtClean="0"/>
              <a:t>年</a:t>
            </a:r>
            <a:r>
              <a:rPr lang="zh-CN" altLang="en-US" sz="2300" b="1" dirty="0" smtClean="0"/>
              <a:t>，按照</a:t>
            </a:r>
            <a:r>
              <a:rPr lang="zh-CN" altLang="en-US" sz="2300" dirty="0" smtClean="0"/>
              <a:t>出版机构</a:t>
            </a:r>
            <a:r>
              <a:rPr lang="zh-CN" altLang="en-US" sz="2300" b="1" dirty="0" smtClean="0"/>
              <a:t>规模</a:t>
            </a:r>
            <a:r>
              <a:rPr lang="zh-CN" altLang="en-US" sz="2300" dirty="0" smtClean="0"/>
              <a:t>计费</a:t>
            </a:r>
            <a:endParaRPr lang="en-US" altLang="zh-CN" sz="2300" dirty="0" smtClean="0"/>
          </a:p>
          <a:p>
            <a:pPr lvl="1" eaLnBrk="1" hangingPunct="1">
              <a:lnSpc>
                <a:spcPct val="90000"/>
              </a:lnSpc>
            </a:pPr>
            <a:r>
              <a:rPr lang="zh-CN" altLang="en-US" sz="2300" b="1" dirty="0" smtClean="0"/>
              <a:t>注册费</a:t>
            </a:r>
            <a:r>
              <a:rPr lang="zh-CN" altLang="en-US" sz="2300" dirty="0" smtClean="0"/>
              <a:t>：按</a:t>
            </a:r>
            <a:r>
              <a:rPr lang="en-US" altLang="zh-CN" sz="2300" dirty="0" smtClean="0"/>
              <a:t>DOI</a:t>
            </a:r>
            <a:r>
              <a:rPr lang="zh-CN" altLang="en-US" sz="2300" dirty="0" smtClean="0"/>
              <a:t>注册数量收取，基本费用为</a:t>
            </a:r>
            <a:r>
              <a:rPr lang="zh-CN" altLang="zh-CN" sz="2300" b="1" dirty="0" smtClean="0"/>
              <a:t>人民币</a:t>
            </a:r>
            <a:r>
              <a:rPr lang="en-US" altLang="zh-CN" sz="2300" b="1" dirty="0" smtClean="0"/>
              <a:t>1</a:t>
            </a:r>
            <a:r>
              <a:rPr lang="zh-CN" altLang="zh-CN" sz="2300" b="1" dirty="0" smtClean="0"/>
              <a:t>元</a:t>
            </a:r>
            <a:r>
              <a:rPr lang="en-US" altLang="zh-CN" sz="2300" b="1" dirty="0" smtClean="0"/>
              <a:t>/</a:t>
            </a:r>
            <a:r>
              <a:rPr lang="zh-CN" altLang="en-US" sz="2300" b="1" dirty="0" smtClean="0"/>
              <a:t>个</a:t>
            </a:r>
            <a:r>
              <a:rPr lang="en-US" altLang="zh-CN" sz="2300" b="1" dirty="0" smtClean="0"/>
              <a:t>, </a:t>
            </a:r>
            <a:r>
              <a:rPr lang="zh-CN" altLang="en-US" sz="2300" b="1" dirty="0" smtClean="0"/>
              <a:t>回溯内容</a:t>
            </a:r>
            <a:r>
              <a:rPr lang="zh-CN" altLang="en-US" sz="2300" dirty="0" smtClean="0"/>
              <a:t>注册</a:t>
            </a:r>
            <a:r>
              <a:rPr lang="zh-CN" altLang="en-US" sz="2300" b="1" dirty="0" smtClean="0"/>
              <a:t>，章节、条目等</a:t>
            </a:r>
            <a:r>
              <a:rPr lang="zh-CN" altLang="en-US" sz="2300" dirty="0" smtClean="0"/>
              <a:t>细粒度内容</a:t>
            </a:r>
            <a:r>
              <a:rPr lang="zh-CN" altLang="en-US" sz="2300" b="1" dirty="0" smtClean="0"/>
              <a:t>更加优惠</a:t>
            </a:r>
            <a:endParaRPr lang="zh-CN" altLang="zh-CN" sz="2300" b="1" dirty="0" smtClean="0"/>
          </a:p>
          <a:p>
            <a:pPr marL="385763" lvl="1" indent="-385763" eaLnBrk="1" hangingPunct="1">
              <a:lnSpc>
                <a:spcPct val="90000"/>
              </a:lnSpc>
              <a:buFont typeface="Arial" charset="0"/>
              <a:buChar char="•"/>
            </a:pPr>
            <a:r>
              <a:rPr lang="zh-CN" altLang="en-US" sz="2500" b="1" dirty="0" smtClean="0">
                <a:solidFill>
                  <a:srgbClr val="0070C0"/>
                </a:solidFill>
                <a:cs typeface="+mj-cs"/>
              </a:rPr>
              <a:t>优惠活动</a:t>
            </a:r>
            <a:endParaRPr lang="en-US" altLang="zh-CN" sz="2500" b="1" dirty="0" smtClean="0">
              <a:solidFill>
                <a:srgbClr val="0070C0"/>
              </a:solidFill>
              <a:cs typeface="+mj-cs"/>
            </a:endParaRPr>
          </a:p>
          <a:p>
            <a:pPr lvl="1" eaLnBrk="1" hangingPunct="1">
              <a:lnSpc>
                <a:spcPct val="90000"/>
              </a:lnSpc>
            </a:pPr>
            <a:r>
              <a:rPr lang="en-US" altLang="zh-CN" sz="2400" b="1" dirty="0" smtClean="0"/>
              <a:t>2013</a:t>
            </a:r>
            <a:r>
              <a:rPr lang="zh-CN" altLang="en-US" sz="2400" b="1" dirty="0" smtClean="0"/>
              <a:t>年，</a:t>
            </a:r>
            <a:r>
              <a:rPr lang="zh-CN" altLang="en-US" sz="2400" dirty="0" smtClean="0"/>
              <a:t>推出为</a:t>
            </a:r>
            <a:r>
              <a:rPr lang="zh-CN" altLang="en-US" sz="2400" b="1" dirty="0" smtClean="0"/>
              <a:t>中国科技期刊引证报告</a:t>
            </a:r>
            <a:r>
              <a:rPr lang="zh-CN" altLang="en-US" sz="2400" dirty="0" smtClean="0"/>
              <a:t>收录的</a:t>
            </a:r>
            <a:r>
              <a:rPr lang="zh-CN" altLang="en-US" sz="2400" b="1" dirty="0" smtClean="0"/>
              <a:t>核心刊物</a:t>
            </a:r>
            <a:r>
              <a:rPr lang="zh-CN" altLang="en-US" sz="2400" dirty="0" smtClean="0"/>
              <a:t>以及</a:t>
            </a:r>
            <a:r>
              <a:rPr lang="zh-CN" altLang="en-US" sz="2400" b="1" dirty="0" smtClean="0"/>
              <a:t>开放存取（</a:t>
            </a:r>
            <a:r>
              <a:rPr lang="en-US" altLang="zh-CN" sz="2400" b="1" dirty="0" smtClean="0"/>
              <a:t>OA</a:t>
            </a:r>
            <a:r>
              <a:rPr lang="zh-CN" altLang="en-US" sz="2400" b="1" dirty="0" smtClean="0"/>
              <a:t>）刊物</a:t>
            </a:r>
            <a:r>
              <a:rPr lang="zh-CN" altLang="en-US" sz="2400" dirty="0" smtClean="0"/>
              <a:t>开展</a:t>
            </a:r>
            <a:r>
              <a:rPr lang="en-US" altLang="zh-CN" sz="2400" b="1" dirty="0" smtClean="0"/>
              <a:t>DOI</a:t>
            </a:r>
            <a:r>
              <a:rPr lang="zh-CN" altLang="en-US" sz="2400" b="1" dirty="0" smtClean="0"/>
              <a:t>免费注册</a:t>
            </a:r>
            <a:r>
              <a:rPr lang="zh-CN" altLang="en-US" sz="2400" dirty="0" smtClean="0"/>
              <a:t>服务活动，包括</a:t>
            </a:r>
            <a:r>
              <a:rPr lang="zh-CN" altLang="en-US" sz="2400" b="1" dirty="0" smtClean="0"/>
              <a:t>过刊回溯</a:t>
            </a:r>
            <a:r>
              <a:rPr lang="zh-CN" altLang="en-US" sz="2400" dirty="0" smtClean="0"/>
              <a:t>注册</a:t>
            </a:r>
            <a:endParaRPr lang="en-US" altLang="zh-CN" sz="2400" dirty="0" smtClean="0"/>
          </a:p>
          <a:p>
            <a:pPr lvl="1" eaLnBrk="1" hangingPunct="1">
              <a:lnSpc>
                <a:spcPct val="90000"/>
              </a:lnSpc>
            </a:pPr>
            <a:r>
              <a:rPr lang="en-US" altLang="zh-CN" sz="2400" b="1" dirty="0" smtClean="0"/>
              <a:t>2014</a:t>
            </a:r>
            <a:r>
              <a:rPr lang="zh-CN" altLang="en-US" sz="2400" b="1" dirty="0" smtClean="0"/>
              <a:t>年</a:t>
            </a:r>
            <a:r>
              <a:rPr lang="zh-CN" altLang="en-US" sz="2400" dirty="0" smtClean="0"/>
              <a:t>，</a:t>
            </a:r>
            <a:r>
              <a:rPr lang="zh-CN" altLang="en-US" sz="2400" b="1" dirty="0" smtClean="0"/>
              <a:t>活动持续</a:t>
            </a:r>
            <a:r>
              <a:rPr lang="zh-CN" altLang="en-US" sz="2400" dirty="0" smtClean="0"/>
              <a:t>，并扩展到</a:t>
            </a:r>
            <a:r>
              <a:rPr lang="zh-CN" altLang="en-US" sz="2400" b="1" dirty="0" smtClean="0"/>
              <a:t>中文核心期刊要目总览统计源</a:t>
            </a:r>
            <a:r>
              <a:rPr lang="zh-CN" altLang="en-US" sz="2400" dirty="0" smtClean="0"/>
              <a:t>（北京大学）、</a:t>
            </a:r>
            <a:r>
              <a:rPr lang="zh-CN" altLang="en-US" sz="2400" b="1" dirty="0" smtClean="0"/>
              <a:t>中文社会科学引文索引统计源</a:t>
            </a:r>
            <a:r>
              <a:rPr lang="en-US" altLang="zh-CN" sz="2400" dirty="0" smtClean="0"/>
              <a:t>(</a:t>
            </a:r>
            <a:r>
              <a:rPr lang="zh-CN" altLang="en-US" sz="2400" dirty="0" smtClean="0"/>
              <a:t>南京大学</a:t>
            </a:r>
            <a:r>
              <a:rPr lang="en-US" altLang="zh-CN" sz="2400" dirty="0" smtClean="0"/>
              <a:t>)</a:t>
            </a:r>
          </a:p>
          <a:p>
            <a:pPr lvl="1" eaLnBrk="1" hangingPunct="1">
              <a:lnSpc>
                <a:spcPct val="90000"/>
              </a:lnSpc>
            </a:pPr>
            <a:r>
              <a:rPr lang="zh-CN" altLang="en-US" sz="2400" dirty="0" smtClean="0"/>
              <a:t>从</a:t>
            </a:r>
            <a:r>
              <a:rPr lang="en-US" altLang="zh-CN" sz="2400" dirty="0" smtClean="0"/>
              <a:t>2009</a:t>
            </a:r>
            <a:r>
              <a:rPr lang="zh-CN" altLang="en-US" sz="2400" dirty="0" smtClean="0"/>
              <a:t>年开始，</a:t>
            </a:r>
            <a:r>
              <a:rPr lang="zh-CN" altLang="en-US" sz="2400" b="1" dirty="0" smtClean="0"/>
              <a:t>万方数据公司</a:t>
            </a:r>
            <a:r>
              <a:rPr lang="zh-CN" altLang="en-US" sz="2400" dirty="0" smtClean="0"/>
              <a:t>为收录期刊提供</a:t>
            </a:r>
            <a:r>
              <a:rPr lang="zh-CN" altLang="en-US" sz="2400" b="1" dirty="0" smtClean="0"/>
              <a:t>免费</a:t>
            </a:r>
            <a:r>
              <a:rPr lang="en-US" altLang="zh-CN" sz="2400" b="1" dirty="0" smtClean="0"/>
              <a:t>DOI</a:t>
            </a:r>
            <a:r>
              <a:rPr lang="zh-CN" altLang="en-US" sz="2400" b="1" dirty="0" smtClean="0"/>
              <a:t>注册与链接服务</a:t>
            </a:r>
            <a:r>
              <a:rPr lang="zh-CN" altLang="en-US" sz="2400" dirty="0" smtClean="0"/>
              <a:t>；</a:t>
            </a:r>
            <a:r>
              <a:rPr lang="en-US" altLang="zh-CN" sz="2400" b="1" dirty="0" smtClean="0"/>
              <a:t>2013</a:t>
            </a:r>
            <a:r>
              <a:rPr lang="zh-CN" altLang="en-US" sz="2400" b="1" dirty="0" smtClean="0"/>
              <a:t>年</a:t>
            </a:r>
            <a:r>
              <a:rPr lang="zh-CN" altLang="en-US" sz="2400" dirty="0" smtClean="0"/>
              <a:t>开始，为过刊</a:t>
            </a:r>
            <a:r>
              <a:rPr lang="zh-CN" altLang="en-US" sz="2400" b="1" dirty="0" smtClean="0"/>
              <a:t>免费回溯注册</a:t>
            </a:r>
            <a:r>
              <a:rPr lang="en-US" altLang="zh-CN" sz="2400" dirty="0" smtClean="0"/>
              <a:t>DOI</a:t>
            </a:r>
            <a:r>
              <a:rPr lang="zh-CN" altLang="en-US" sz="2400" dirty="0" smtClean="0"/>
              <a:t>，为</a:t>
            </a:r>
            <a:r>
              <a:rPr lang="zh-CN" altLang="en-US" sz="2400" b="1" dirty="0" smtClean="0"/>
              <a:t>学位论文</a:t>
            </a:r>
            <a:r>
              <a:rPr lang="zh-CN" altLang="en-US" sz="2400" dirty="0" smtClean="0"/>
              <a:t>提供</a:t>
            </a:r>
            <a:r>
              <a:rPr lang="zh-CN" altLang="en-US" sz="2400" b="1" dirty="0" smtClean="0"/>
              <a:t>免费</a:t>
            </a:r>
            <a:r>
              <a:rPr lang="en-US" altLang="zh-CN" sz="2400" b="1" dirty="0" smtClean="0"/>
              <a:t>DOI</a:t>
            </a:r>
            <a:r>
              <a:rPr lang="zh-CN" altLang="en-US" sz="2400" b="1" dirty="0" smtClean="0"/>
              <a:t>注册与链接服务</a:t>
            </a:r>
            <a:endParaRPr lang="zh-CN" altLang="zh-CN" sz="2300" b="1" dirty="0" smtClean="0"/>
          </a:p>
          <a:p>
            <a:pPr marL="836613" lvl="2" indent="-385763" eaLnBrk="1" hangingPunct="1">
              <a:lnSpc>
                <a:spcPct val="90000"/>
              </a:lnSpc>
            </a:pPr>
            <a:endParaRPr lang="zh-CN" alt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6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6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66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166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166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166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16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5570" y="1125175"/>
            <a:ext cx="6345781" cy="49053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sz="1600" dirty="0">
              <a:solidFill>
                <a:schemeClr val="tx1">
                  <a:lumMod val="85000"/>
                  <a:lumOff val="15000"/>
                </a:scheme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 xmlns:a14="http://schemas.microsoft.com/office/drawing/2010/main" val="0"/>
              </a:ext>
            </a:extLst>
          </a:blip>
          <a:srcRect t="4684"/>
          <a:stretch>
            <a:fillRect/>
          </a:stretch>
        </p:blipFill>
        <p:spPr bwMode="auto">
          <a:xfrm>
            <a:off x="0" y="1980270"/>
            <a:ext cx="4275549" cy="296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Text Box 7"/>
          <p:cNvSpPr txBox="1">
            <a:spLocks noChangeArrowheads="1"/>
          </p:cNvSpPr>
          <p:nvPr/>
        </p:nvSpPr>
        <p:spPr bwMode="auto">
          <a:xfrm>
            <a:off x="4635591" y="2250300"/>
            <a:ext cx="6165760" cy="25968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marL="457200" indent="-457200">
              <a:lnSpc>
                <a:spcPct val="150000"/>
              </a:lnSpc>
              <a:buClr>
                <a:schemeClr val="tx2"/>
              </a:buClr>
              <a:buSzPct val="115000"/>
              <a:buFont typeface="+mj-lt"/>
              <a:buAutoNum type="alphaUcPeriod"/>
            </a:pPr>
            <a:r>
              <a:rPr lang="zh-CN" altLang="en-US" sz="3600" b="1" dirty="0" smtClean="0">
                <a:solidFill>
                  <a:schemeClr val="bg1"/>
                </a:solidFill>
                <a:latin typeface="微软雅黑" pitchFamily="34" charset="-122"/>
                <a:ea typeface="微软雅黑" pitchFamily="34" charset="-122"/>
              </a:rPr>
              <a:t>中文</a:t>
            </a:r>
            <a:r>
              <a:rPr lang="en-US" altLang="zh-CN" sz="3600" b="1" dirty="0" smtClean="0">
                <a:solidFill>
                  <a:schemeClr val="bg1"/>
                </a:solidFill>
                <a:latin typeface="微软雅黑" pitchFamily="34" charset="-122"/>
                <a:ea typeface="微软雅黑" pitchFamily="34" charset="-122"/>
              </a:rPr>
              <a:t>DOI</a:t>
            </a:r>
            <a:r>
              <a:rPr lang="zh-CN" altLang="en-US" sz="3600" b="1" dirty="0" smtClean="0">
                <a:solidFill>
                  <a:schemeClr val="bg1"/>
                </a:solidFill>
                <a:latin typeface="微软雅黑" pitchFamily="34" charset="-122"/>
                <a:ea typeface="微软雅黑" pitchFamily="34" charset="-122"/>
              </a:rPr>
              <a:t>发展现状</a:t>
            </a:r>
            <a:endParaRPr lang="en-US" altLang="zh-CN" sz="3600" b="1" dirty="0" smtClean="0">
              <a:solidFill>
                <a:schemeClr val="bg1"/>
              </a:solidFill>
              <a:latin typeface="微软雅黑" pitchFamily="34" charset="-122"/>
              <a:ea typeface="微软雅黑" pitchFamily="34" charset="-122"/>
            </a:endParaRPr>
          </a:p>
          <a:p>
            <a:pPr marL="457200" indent="-457200">
              <a:lnSpc>
                <a:spcPct val="150000"/>
              </a:lnSpc>
              <a:buClr>
                <a:schemeClr val="tx2"/>
              </a:buClr>
              <a:buSzPct val="115000"/>
              <a:buFont typeface="+mj-lt"/>
              <a:buAutoNum type="alphaUcPeriod"/>
            </a:pPr>
            <a:r>
              <a:rPr lang="zh-CN" altLang="en-US" sz="3600" b="1" dirty="0" smtClean="0">
                <a:solidFill>
                  <a:srgbClr val="FFC000"/>
                </a:solidFill>
                <a:latin typeface="微软雅黑" pitchFamily="34" charset="-122"/>
                <a:ea typeface="微软雅黑" pitchFamily="34" charset="-122"/>
              </a:rPr>
              <a:t>中文</a:t>
            </a:r>
            <a:r>
              <a:rPr lang="en-US" altLang="zh-CN" sz="3600" b="1" dirty="0" smtClean="0">
                <a:solidFill>
                  <a:srgbClr val="FFC000"/>
                </a:solidFill>
                <a:latin typeface="微软雅黑" pitchFamily="34" charset="-122"/>
                <a:ea typeface="微软雅黑" pitchFamily="34" charset="-122"/>
              </a:rPr>
              <a:t>DOI</a:t>
            </a:r>
            <a:r>
              <a:rPr lang="zh-CN" altLang="en-US" sz="3600" b="1" dirty="0" smtClean="0">
                <a:solidFill>
                  <a:srgbClr val="FFC000"/>
                </a:solidFill>
                <a:latin typeface="微软雅黑" pitchFamily="34" charset="-122"/>
                <a:ea typeface="微软雅黑" pitchFamily="34" charset="-122"/>
              </a:rPr>
              <a:t>应用案例</a:t>
            </a:r>
          </a:p>
          <a:p>
            <a:pPr marL="457200" indent="-457200">
              <a:lnSpc>
                <a:spcPct val="150000"/>
              </a:lnSpc>
              <a:buClr>
                <a:schemeClr val="tx2"/>
              </a:buClr>
              <a:buSzPct val="115000"/>
              <a:buFont typeface="+mj-lt"/>
              <a:buAutoNum type="alphaUcPeriod"/>
            </a:pPr>
            <a:r>
              <a:rPr lang="zh-CN" altLang="en-US" sz="3600" b="1" dirty="0" smtClean="0">
                <a:solidFill>
                  <a:schemeClr val="bg1"/>
                </a:solidFill>
                <a:latin typeface="微软雅黑" pitchFamily="34" charset="-122"/>
                <a:ea typeface="微软雅黑" pitchFamily="34" charset="-122"/>
              </a:rPr>
              <a:t>中文</a:t>
            </a:r>
            <a:r>
              <a:rPr lang="en-US" altLang="zh-CN" sz="3600" b="1" dirty="0" smtClean="0">
                <a:solidFill>
                  <a:schemeClr val="bg1"/>
                </a:solidFill>
                <a:latin typeface="微软雅黑" pitchFamily="34" charset="-122"/>
                <a:ea typeface="微软雅黑" pitchFamily="34" charset="-122"/>
              </a:rPr>
              <a:t>DOI</a:t>
            </a:r>
            <a:r>
              <a:rPr lang="zh-CN" altLang="en-US" sz="3600" b="1" dirty="0" smtClean="0">
                <a:solidFill>
                  <a:schemeClr val="bg1"/>
                </a:solidFill>
                <a:latin typeface="微软雅黑" pitchFamily="34" charset="-122"/>
                <a:ea typeface="微软雅黑" pitchFamily="34" charset="-122"/>
              </a:rPr>
              <a:t>未来规划</a:t>
            </a:r>
          </a:p>
        </p:txBody>
      </p:sp>
      <p:sp>
        <p:nvSpPr>
          <p:cNvPr id="8" name="标题 1"/>
          <p:cNvSpPr txBox="1">
            <a:spLocks/>
          </p:cNvSpPr>
          <p:nvPr/>
        </p:nvSpPr>
        <p:spPr bwMode="auto">
          <a:xfrm>
            <a:off x="1908175" y="2836863"/>
            <a:ext cx="2970213" cy="159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2870" tIns="51435" rIns="102870" bIns="51435" numCol="1" rtlCol="0" anchor="ctr" anchorCtr="0" compatLnSpc="1">
            <a:prstTxWarp prst="textNoShape">
              <a:avLst/>
            </a:prstTxWarp>
            <a:normAutofit/>
          </a:bodyPr>
          <a:lstStyle/>
          <a:p>
            <a:pPr marL="0" marR="0" lvl="0" indent="0" algn="l" defTabSz="1028700" rtl="0" eaLnBrk="1" fontAlgn="auto" latinLnBrk="0" hangingPunct="1">
              <a:lnSpc>
                <a:spcPct val="100000"/>
              </a:lnSpc>
              <a:spcBef>
                <a:spcPct val="0"/>
              </a:spcBef>
              <a:spcAft>
                <a:spcPts val="0"/>
              </a:spcAft>
              <a:buClrTx/>
              <a:buSzTx/>
              <a:buFontTx/>
              <a:buNone/>
              <a:tabLst/>
              <a:defRPr/>
            </a:pPr>
            <a:r>
              <a:rPr kumimoji="0" lang="zh-CN" altLang="en-US" sz="5400" b="1" i="0" u="none" strike="noStrike" kern="1200" cap="none" spc="0" normalizeH="0" baseline="0" noProof="0" dirty="0" smtClean="0">
                <a:ln>
                  <a:noFill/>
                </a:ln>
                <a:solidFill>
                  <a:srgbClr val="0070C0"/>
                </a:solidFill>
                <a:effectLst/>
                <a:uLnTx/>
                <a:uFillTx/>
                <a:latin typeface="微软雅黑" pitchFamily="34" charset="-122"/>
                <a:ea typeface="微软雅黑" pitchFamily="34" charset="-122"/>
                <a:cs typeface="+mj-cs"/>
              </a:rPr>
              <a:t>目录</a:t>
            </a:r>
            <a:r>
              <a:rPr kumimoji="0" lang="en-US" altLang="zh-CN" sz="3200" b="1"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j-cs"/>
              </a:rPr>
              <a:t/>
            </a:r>
            <a:br>
              <a:rPr kumimoji="0" lang="en-US" altLang="zh-CN" sz="3200" b="1"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j-cs"/>
              </a:rPr>
            </a:br>
            <a:r>
              <a:rPr kumimoji="0" lang="zh-CN" altLang="en-US" sz="3200" b="1"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j-cs"/>
              </a:rPr>
              <a:t> </a:t>
            </a:r>
            <a:r>
              <a:rPr kumimoji="0" lang="en-US" altLang="zh-CN" sz="2700" b="0" i="0" u="none" strike="noStrike" kern="1200" cap="none" spc="0" normalizeH="0" baseline="0" noProof="0" dirty="0" smtClean="0">
                <a:ln>
                  <a:noFill/>
                </a:ln>
                <a:solidFill>
                  <a:schemeClr val="bg1">
                    <a:lumMod val="50000"/>
                  </a:schemeClr>
                </a:solidFill>
                <a:effectLst/>
                <a:uLnTx/>
                <a:uFillTx/>
                <a:latin typeface="Impact" pitchFamily="34" charset="0"/>
                <a:ea typeface="微软雅黑" pitchFamily="34" charset="-122"/>
                <a:cs typeface="+mj-cs"/>
              </a:rPr>
              <a:t>CONTENTS</a:t>
            </a:r>
            <a:endParaRPr kumimoji="0" lang="zh-CN" altLang="en-US" sz="2700" b="0" i="0" u="none" strike="noStrike" kern="1200" cap="none" spc="0" normalizeH="0" baseline="0" noProof="0" dirty="0">
              <a:ln>
                <a:noFill/>
              </a:ln>
              <a:solidFill>
                <a:schemeClr val="bg1">
                  <a:lumMod val="50000"/>
                </a:schemeClr>
              </a:solidFill>
              <a:effectLst/>
              <a:uLnTx/>
              <a:uFillTx/>
              <a:latin typeface="Impact" pitchFamily="34" charset="0"/>
              <a:ea typeface="微软雅黑" pitchFamily="34" charset="-122"/>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495300" y="675125"/>
            <a:ext cx="9720263" cy="569913"/>
          </a:xfrm>
        </p:spPr>
        <p:txBody>
          <a:bodyPr/>
          <a:lstStyle/>
          <a:p>
            <a:pPr eaLnBrk="1" hangingPunct="1"/>
            <a:r>
              <a:rPr lang="en-US" altLang="zh-CN" sz="3000" dirty="0" smtClean="0">
                <a:solidFill>
                  <a:schemeClr val="tx1">
                    <a:lumMod val="50000"/>
                    <a:lumOff val="50000"/>
                  </a:schemeClr>
                </a:solidFill>
              </a:rPr>
              <a:t>DOI</a:t>
            </a:r>
            <a:r>
              <a:rPr lang="zh-CN" altLang="en-US" sz="3000" dirty="0" smtClean="0"/>
              <a:t>促进中文科技资源数字化传播</a:t>
            </a:r>
          </a:p>
        </p:txBody>
      </p:sp>
      <p:sp>
        <p:nvSpPr>
          <p:cNvPr id="3" name="矩形 2"/>
          <p:cNvSpPr/>
          <p:nvPr/>
        </p:nvSpPr>
        <p:spPr>
          <a:xfrm>
            <a:off x="1035190" y="1350200"/>
            <a:ext cx="7965885" cy="9001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b="1" dirty="0" smtClean="0">
                <a:solidFill>
                  <a:schemeClr val="bg1"/>
                </a:solidFill>
                <a:latin typeface="微软雅黑" pitchFamily="34" charset="-122"/>
                <a:ea typeface="微软雅黑" pitchFamily="34" charset="-122"/>
              </a:rPr>
              <a:t>       整合各种传播渠道</a:t>
            </a:r>
            <a:endParaRPr lang="en-US" altLang="zh-CN" b="1" dirty="0" smtClean="0">
              <a:solidFill>
                <a:schemeClr val="bg1"/>
              </a:solidFill>
              <a:latin typeface="微软雅黑" pitchFamily="34" charset="-122"/>
              <a:ea typeface="微软雅黑" pitchFamily="34" charset="-122"/>
            </a:endParaRPr>
          </a:p>
          <a:p>
            <a:pPr lvl="1"/>
            <a:r>
              <a:rPr lang="zh-CN" altLang="en-US" dirty="0" smtClean="0">
                <a:solidFill>
                  <a:schemeClr val="bg1"/>
                </a:solidFill>
                <a:latin typeface="微软雅黑" pitchFamily="34" charset="-122"/>
                <a:ea typeface="微软雅黑" pitchFamily="34" charset="-122"/>
              </a:rPr>
              <a:t> 纸媒、数据库、网络、移动网络、光盘等</a:t>
            </a:r>
            <a:endParaRPr lang="en-US" altLang="zh-CN" dirty="0" smtClean="0">
              <a:solidFill>
                <a:schemeClr val="bg1"/>
              </a:solidFill>
              <a:latin typeface="微软雅黑" pitchFamily="34" charset="-122"/>
              <a:ea typeface="微软雅黑" pitchFamily="34" charset="-122"/>
            </a:endParaRPr>
          </a:p>
        </p:txBody>
      </p:sp>
      <p:sp>
        <p:nvSpPr>
          <p:cNvPr id="11" name="矩形 10"/>
          <p:cNvSpPr/>
          <p:nvPr/>
        </p:nvSpPr>
        <p:spPr>
          <a:xfrm>
            <a:off x="1035190" y="3060390"/>
            <a:ext cx="7965885" cy="9901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b="1" dirty="0" smtClean="0">
                <a:solidFill>
                  <a:schemeClr val="bg1"/>
                </a:solidFill>
                <a:latin typeface="微软雅黑" pitchFamily="34" charset="-122"/>
                <a:ea typeface="微软雅黑" pitchFamily="34" charset="-122"/>
              </a:rPr>
              <a:t>       利于论文被方便、准确地引用，提升期刊影响因子</a:t>
            </a:r>
            <a:endParaRPr lang="en-US" altLang="zh-CN" b="1" dirty="0" smtClean="0">
              <a:solidFill>
                <a:schemeClr val="bg1"/>
              </a:solidFill>
              <a:latin typeface="微软雅黑" pitchFamily="34" charset="-122"/>
              <a:ea typeface="微软雅黑" pitchFamily="34" charset="-122"/>
            </a:endParaRPr>
          </a:p>
        </p:txBody>
      </p:sp>
      <p:sp>
        <p:nvSpPr>
          <p:cNvPr id="12" name="矩形 11"/>
          <p:cNvSpPr/>
          <p:nvPr/>
        </p:nvSpPr>
        <p:spPr>
          <a:xfrm>
            <a:off x="1035190" y="2250300"/>
            <a:ext cx="7965885" cy="8100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b="1" dirty="0" smtClean="0">
                <a:solidFill>
                  <a:schemeClr val="tx1"/>
                </a:solidFill>
                <a:latin typeface="微软雅黑" pitchFamily="34" charset="-122"/>
                <a:ea typeface="微软雅黑" pitchFamily="34" charset="-122"/>
              </a:rPr>
              <a:t>       直接提升电子刊全文访问量、下载量</a:t>
            </a:r>
            <a:endParaRPr lang="en-US" altLang="zh-CN" b="1" dirty="0" smtClean="0">
              <a:solidFill>
                <a:schemeClr val="tx1"/>
              </a:solidFill>
              <a:latin typeface="微软雅黑" pitchFamily="34" charset="-122"/>
              <a:ea typeface="微软雅黑" pitchFamily="34" charset="-122"/>
            </a:endParaRPr>
          </a:p>
          <a:p>
            <a:pPr lvl="1"/>
            <a:r>
              <a:rPr lang="zh-CN" altLang="en-US" b="1" dirty="0" smtClean="0">
                <a:solidFill>
                  <a:schemeClr val="tx1"/>
                </a:solidFill>
                <a:latin typeface="微软雅黑" pitchFamily="34" charset="-122"/>
                <a:ea typeface="微软雅黑" pitchFamily="34" charset="-122"/>
              </a:rPr>
              <a:t> </a:t>
            </a:r>
            <a:r>
              <a:rPr lang="zh-CN" altLang="en-US" dirty="0" smtClean="0">
                <a:solidFill>
                  <a:schemeClr val="tx1"/>
                </a:solidFill>
                <a:latin typeface="微软雅黑" pitchFamily="34" charset="-122"/>
                <a:ea typeface="微软雅黑" pitchFamily="34" charset="-122"/>
              </a:rPr>
              <a:t>例子：</a:t>
            </a:r>
            <a:r>
              <a:rPr lang="en-US" altLang="zh-CN" dirty="0" smtClean="0">
                <a:solidFill>
                  <a:schemeClr val="tx1"/>
                </a:solidFill>
                <a:latin typeface="微软雅黑" pitchFamily="34" charset="-122"/>
                <a:ea typeface="微软雅黑" pitchFamily="34" charset="-122"/>
              </a:rPr>
              <a:t>《</a:t>
            </a:r>
            <a:r>
              <a:rPr lang="zh-CN" altLang="en-US" dirty="0" smtClean="0">
                <a:solidFill>
                  <a:schemeClr val="tx1"/>
                </a:solidFill>
                <a:latin typeface="微软雅黑" pitchFamily="34" charset="-122"/>
                <a:ea typeface="微软雅黑" pitchFamily="34" charset="-122"/>
              </a:rPr>
              <a:t>中国肺癌杂志</a:t>
            </a:r>
            <a:r>
              <a:rPr lang="en-US" altLang="zh-CN" dirty="0" smtClean="0">
                <a:solidFill>
                  <a:schemeClr val="tx1"/>
                </a:solidFill>
                <a:latin typeface="微软雅黑" pitchFamily="34" charset="-122"/>
                <a:ea typeface="微软雅黑" pitchFamily="34" charset="-122"/>
              </a:rPr>
              <a:t>》</a:t>
            </a:r>
            <a:r>
              <a:rPr lang="zh-CN" altLang="en-US" dirty="0" smtClean="0">
                <a:solidFill>
                  <a:schemeClr val="tx1"/>
                </a:solidFill>
                <a:latin typeface="微软雅黑" pitchFamily="34" charset="-122"/>
                <a:ea typeface="微软雅黑" pitchFamily="34" charset="-122"/>
              </a:rPr>
              <a:t>，</a:t>
            </a:r>
            <a:r>
              <a:rPr lang="en-US" altLang="zh-CN" dirty="0" smtClean="0">
                <a:solidFill>
                  <a:schemeClr val="tx1"/>
                </a:solidFill>
                <a:latin typeface="微软雅黑" pitchFamily="34" charset="-122"/>
                <a:ea typeface="微软雅黑" pitchFamily="34" charset="-122"/>
              </a:rPr>
              <a:t>《</a:t>
            </a:r>
            <a:r>
              <a:rPr lang="zh-CN" altLang="en-US" dirty="0" smtClean="0">
                <a:solidFill>
                  <a:schemeClr val="tx1"/>
                </a:solidFill>
                <a:latin typeface="微软雅黑" pitchFamily="34" charset="-122"/>
                <a:ea typeface="微软雅黑" pitchFamily="34" charset="-122"/>
              </a:rPr>
              <a:t>物理化学学报</a:t>
            </a:r>
            <a:r>
              <a:rPr lang="en-US" altLang="zh-CN" b="1" dirty="0" smtClean="0">
                <a:solidFill>
                  <a:schemeClr val="tx1"/>
                </a:solidFill>
                <a:latin typeface="微软雅黑" pitchFamily="34" charset="-122"/>
                <a:ea typeface="微软雅黑" pitchFamily="34" charset="-122"/>
              </a:rPr>
              <a:t>》</a:t>
            </a:r>
            <a:endParaRPr lang="zh-CN" altLang="en-US" b="1" dirty="0">
              <a:solidFill>
                <a:schemeClr val="tx1"/>
              </a:solidFill>
              <a:latin typeface="微软雅黑" pitchFamily="34" charset="-122"/>
              <a:ea typeface="微软雅黑" pitchFamily="34" charset="-122"/>
            </a:endParaRPr>
          </a:p>
        </p:txBody>
      </p:sp>
      <p:sp>
        <p:nvSpPr>
          <p:cNvPr id="6" name="矩形 5"/>
          <p:cNvSpPr/>
          <p:nvPr/>
        </p:nvSpPr>
        <p:spPr>
          <a:xfrm>
            <a:off x="1035189" y="4050501"/>
            <a:ext cx="7965885" cy="10351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b="1" dirty="0" smtClean="0">
                <a:solidFill>
                  <a:schemeClr val="tx1"/>
                </a:solidFill>
                <a:latin typeface="微软雅黑" pitchFamily="34" charset="-122"/>
                <a:ea typeface="微软雅黑" pitchFamily="34" charset="-122"/>
              </a:rPr>
              <a:t>       与信息服务商、集成商、图书馆形成良好的上下游互动，促进期刊内容的集成、发现与利用</a:t>
            </a:r>
            <a:endParaRPr lang="en-US" altLang="zh-CN" b="1" dirty="0" smtClean="0">
              <a:solidFill>
                <a:schemeClr val="tx1"/>
              </a:solidFill>
              <a:latin typeface="微软雅黑" pitchFamily="34" charset="-122"/>
              <a:ea typeface="微软雅黑" pitchFamily="34" charset="-122"/>
            </a:endParaRPr>
          </a:p>
        </p:txBody>
      </p:sp>
      <p:sp>
        <p:nvSpPr>
          <p:cNvPr id="8" name="矩形 7"/>
          <p:cNvSpPr/>
          <p:nvPr/>
        </p:nvSpPr>
        <p:spPr>
          <a:xfrm>
            <a:off x="1035190" y="5085615"/>
            <a:ext cx="7965885" cy="10351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b="1" dirty="0" smtClean="0">
                <a:solidFill>
                  <a:schemeClr val="bg1"/>
                </a:solidFill>
                <a:latin typeface="微软雅黑" pitchFamily="34" charset="-122"/>
                <a:ea typeface="微软雅黑" pitchFamily="34" charset="-122"/>
              </a:rPr>
              <a:t>       符合国际标准，提供跨语言、跨国别的资源链接，帮助期刊走向国际</a:t>
            </a:r>
            <a:endParaRPr lang="zh-CN" altLang="en-US" b="1" dirty="0">
              <a:solidFill>
                <a:schemeClr val="bg1"/>
              </a:solidFill>
              <a:latin typeface="微软雅黑" pitchFamily="34" charset="-122"/>
              <a:ea typeface="微软雅黑" pitchFamily="34" charset="-122"/>
            </a:endParaRPr>
          </a:p>
        </p:txBody>
      </p:sp>
      <p:pic>
        <p:nvPicPr>
          <p:cNvPr id="9" name="图片 8" descr="xin_38120301143461720531.gif"/>
          <p:cNvPicPr>
            <a:picLocks noChangeAspect="1"/>
          </p:cNvPicPr>
          <p:nvPr/>
        </p:nvPicPr>
        <p:blipFill>
          <a:blip r:embed="rId3" cstate="print"/>
          <a:stretch>
            <a:fillRect/>
          </a:stretch>
        </p:blipFill>
        <p:spPr>
          <a:xfrm>
            <a:off x="8190985" y="1260190"/>
            <a:ext cx="2047335" cy="2197473"/>
          </a:xfrm>
          <a:prstGeom prst="rect">
            <a:avLst/>
          </a:prstGeom>
        </p:spPr>
      </p:pic>
      <p:sp>
        <p:nvSpPr>
          <p:cNvPr id="10" name="矩形 9"/>
          <p:cNvSpPr/>
          <p:nvPr/>
        </p:nvSpPr>
        <p:spPr>
          <a:xfrm>
            <a:off x="9404814" y="2205295"/>
            <a:ext cx="1396536" cy="10156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60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doi</a:t>
            </a:r>
            <a:endParaRPr lang="zh-CN" altLang="en-US" sz="6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矩形 12"/>
          <p:cNvSpPr/>
          <p:nvPr/>
        </p:nvSpPr>
        <p:spPr>
          <a:xfrm>
            <a:off x="1035190" y="6120730"/>
            <a:ext cx="7965885" cy="6750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b="1" dirty="0" smtClean="0">
                <a:solidFill>
                  <a:schemeClr val="tx1"/>
                </a:solidFill>
                <a:latin typeface="微软雅黑" pitchFamily="34" charset="-122"/>
                <a:ea typeface="微软雅黑" pitchFamily="34" charset="-122"/>
              </a:rPr>
              <a:t>       集成标识并加强各类学术资源的关联，形成关联传播优势</a:t>
            </a:r>
            <a:endParaRPr lang="en-US" altLang="zh-CN" b="1" dirty="0" smtClean="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xmlns="" val="37941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6" presetClass="emph" presetSubtype="0" fill="hold" grpId="1" nodeType="withEffect">
                                  <p:stCondLst>
                                    <p:cond delay="0"/>
                                  </p:stCondLst>
                                  <p:childTnLst>
                                    <p:animScale>
                                      <p:cBhvr>
                                        <p:cTn id="10" dur="500" fill="hold"/>
                                        <p:tgtEl>
                                          <p:spTgt spid="10"/>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edg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中文医学期刊网络出版问题.bmp"/>
          <p:cNvPicPr>
            <a:picLocks noGrp="1" noChangeAspect="1"/>
          </p:cNvPicPr>
          <p:nvPr>
            <p:ph idx="1"/>
          </p:nvPr>
        </p:nvPicPr>
        <p:blipFill>
          <a:blip r:embed="rId2" cstate="print"/>
          <a:stretch>
            <a:fillRect/>
          </a:stretch>
        </p:blipFill>
        <p:spPr>
          <a:xfrm>
            <a:off x="-540067" y="720090"/>
            <a:ext cx="6935240" cy="4608909"/>
          </a:xfrm>
        </p:spPr>
      </p:pic>
      <p:pic>
        <p:nvPicPr>
          <p:cNvPr id="5" name="图片 4" descr="读者切换.bmp"/>
          <p:cNvPicPr>
            <a:picLocks noChangeAspect="1"/>
          </p:cNvPicPr>
          <p:nvPr/>
        </p:nvPicPr>
        <p:blipFill>
          <a:blip r:embed="rId3" cstate="print"/>
          <a:stretch>
            <a:fillRect/>
          </a:stretch>
        </p:blipFill>
        <p:spPr>
          <a:xfrm>
            <a:off x="3870485" y="480060"/>
            <a:ext cx="7099637" cy="4740593"/>
          </a:xfrm>
          <a:prstGeom prst="rect">
            <a:avLst/>
          </a:prstGeom>
        </p:spPr>
      </p:pic>
      <p:pic>
        <p:nvPicPr>
          <p:cNvPr id="6" name="图片 5" descr="与检索系统整合.bmp"/>
          <p:cNvPicPr>
            <a:picLocks noChangeAspect="1"/>
          </p:cNvPicPr>
          <p:nvPr/>
        </p:nvPicPr>
        <p:blipFill>
          <a:blip r:embed="rId4" cstate="print"/>
          <a:stretch>
            <a:fillRect/>
          </a:stretch>
        </p:blipFill>
        <p:spPr>
          <a:xfrm>
            <a:off x="1" y="2800350"/>
            <a:ext cx="7099637" cy="4750594"/>
          </a:xfrm>
          <a:prstGeom prst="rect">
            <a:avLst/>
          </a:prstGeom>
        </p:spPr>
      </p:pic>
      <p:pic>
        <p:nvPicPr>
          <p:cNvPr id="8" name="Picture 2"/>
          <p:cNvPicPr>
            <a:picLocks noChangeAspect="1" noChangeArrowheads="1"/>
          </p:cNvPicPr>
          <p:nvPr/>
        </p:nvPicPr>
        <p:blipFill>
          <a:blip r:embed="rId5" cstate="print"/>
          <a:srcRect/>
          <a:stretch>
            <a:fillRect/>
          </a:stretch>
        </p:blipFill>
        <p:spPr bwMode="auto">
          <a:xfrm>
            <a:off x="450057" y="1520191"/>
            <a:ext cx="9726841" cy="5098971"/>
          </a:xfrm>
          <a:prstGeom prst="rect">
            <a:avLst/>
          </a:prstGeom>
          <a:noFill/>
          <a:ln w="9525">
            <a:noFill/>
            <a:miter lim="800000"/>
            <a:headEnd/>
            <a:tailEnd/>
          </a:ln>
          <a:effectLst>
            <a:outerShdw algn="ctr" rotWithShape="0">
              <a:schemeClr val="bg2">
                <a:alpha val="50000"/>
              </a:schemeClr>
            </a:outerShdw>
          </a:effectLst>
        </p:spPr>
      </p:pic>
      <p:pic>
        <p:nvPicPr>
          <p:cNvPr id="9" name="Picture 2"/>
          <p:cNvPicPr>
            <a:picLocks noChangeAspect="1" noChangeArrowheads="1"/>
          </p:cNvPicPr>
          <p:nvPr/>
        </p:nvPicPr>
        <p:blipFill>
          <a:blip r:embed="rId6" cstate="print"/>
          <a:srcRect/>
          <a:stretch>
            <a:fillRect/>
          </a:stretch>
        </p:blipFill>
        <p:spPr bwMode="auto">
          <a:xfrm>
            <a:off x="3060382" y="1360170"/>
            <a:ext cx="8821103" cy="4635685"/>
          </a:xfrm>
          <a:prstGeom prst="rect">
            <a:avLst/>
          </a:prstGeom>
          <a:noFill/>
          <a:ln w="9525">
            <a:noFill/>
            <a:miter lim="800000"/>
            <a:headEnd/>
            <a:tailEnd/>
          </a:ln>
          <a:effectLst>
            <a:outerShdw algn="ctr" rotWithShape="0">
              <a:schemeClr val="bg2">
                <a:alpha val="50000"/>
              </a:schemeClr>
            </a:outerShdw>
          </a:effectLst>
        </p:spPr>
      </p:pic>
      <p:pic>
        <p:nvPicPr>
          <p:cNvPr id="11" name="Picture 3"/>
          <p:cNvPicPr>
            <a:picLocks noChangeAspect="1" noChangeArrowheads="1"/>
          </p:cNvPicPr>
          <p:nvPr/>
        </p:nvPicPr>
        <p:blipFill>
          <a:blip r:embed="rId7" cstate="print"/>
          <a:srcRect/>
          <a:stretch>
            <a:fillRect/>
          </a:stretch>
        </p:blipFill>
        <p:spPr bwMode="auto">
          <a:xfrm>
            <a:off x="146268" y="1440181"/>
            <a:ext cx="6570821" cy="3445431"/>
          </a:xfrm>
          <a:prstGeom prst="rect">
            <a:avLst/>
          </a:prstGeom>
          <a:noFill/>
          <a:ln w="9525">
            <a:noFill/>
            <a:miter lim="800000"/>
            <a:headEnd/>
            <a:tailEnd/>
          </a:ln>
          <a:effectLst>
            <a:outerShdw algn="ctr" rotWithShape="0">
              <a:schemeClr val="bg2">
                <a:alpha val="50000"/>
              </a:schemeClr>
            </a:outerShdw>
          </a:effectLst>
        </p:spPr>
      </p:pic>
      <p:pic>
        <p:nvPicPr>
          <p:cNvPr id="12" name="Picture 4"/>
          <p:cNvPicPr>
            <a:picLocks noChangeAspect="1" noChangeArrowheads="1"/>
          </p:cNvPicPr>
          <p:nvPr/>
        </p:nvPicPr>
        <p:blipFill>
          <a:blip r:embed="rId8" cstate="print"/>
          <a:srcRect/>
          <a:stretch>
            <a:fillRect/>
          </a:stretch>
        </p:blipFill>
        <p:spPr bwMode="auto">
          <a:xfrm>
            <a:off x="1434555" y="2400300"/>
            <a:ext cx="9181148" cy="4040505"/>
          </a:xfrm>
          <a:prstGeom prst="rect">
            <a:avLst/>
          </a:prstGeom>
          <a:noFill/>
          <a:ln w="9525">
            <a:noFill/>
            <a:miter lim="800000"/>
            <a:headEnd/>
            <a:tailEnd/>
          </a:ln>
          <a:effectLst>
            <a:outerShdw algn="ctr" rotWithShape="0">
              <a:schemeClr val="bg2">
                <a:alpha val="50000"/>
              </a:schemeClr>
            </a:outerShdw>
          </a:effectLst>
        </p:spPr>
      </p:pic>
      <p:sp>
        <p:nvSpPr>
          <p:cNvPr id="13" name="矩形 12"/>
          <p:cNvSpPr/>
          <p:nvPr/>
        </p:nvSpPr>
        <p:spPr>
          <a:xfrm>
            <a:off x="675150" y="0"/>
            <a:ext cx="9766160" cy="108017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b="1" dirty="0" smtClean="0">
                <a:solidFill>
                  <a:srgbClr val="FF0000"/>
                </a:solidFill>
                <a:latin typeface="微软雅黑" pitchFamily="34" charset="-122"/>
                <a:ea typeface="微软雅黑" pitchFamily="34" charset="-122"/>
              </a:rPr>
              <a:t>DOI</a:t>
            </a:r>
            <a:r>
              <a:rPr lang="zh-CN" altLang="en-US" sz="2800" b="1" dirty="0" smtClean="0">
                <a:solidFill>
                  <a:srgbClr val="FF0000"/>
                </a:solidFill>
                <a:latin typeface="微软雅黑" pitchFamily="34" charset="-122"/>
                <a:ea typeface="微软雅黑" pitchFamily="34" charset="-122"/>
              </a:rPr>
              <a:t>在中文医学期刊网络化中得作用</a:t>
            </a:r>
            <a:r>
              <a:rPr lang="en-US" altLang="zh-CN" b="1" dirty="0" smtClean="0">
                <a:solidFill>
                  <a:srgbClr val="FF0000"/>
                </a:solidFill>
                <a:latin typeface="微软雅黑" pitchFamily="34" charset="-122"/>
                <a:ea typeface="微软雅黑" pitchFamily="34" charset="-122"/>
              </a:rPr>
              <a:t/>
            </a:r>
            <a:br>
              <a:rPr lang="en-US" altLang="zh-CN" b="1" dirty="0" smtClean="0">
                <a:solidFill>
                  <a:srgbClr val="FF0000"/>
                </a:solidFill>
                <a:latin typeface="微软雅黑" pitchFamily="34" charset="-122"/>
                <a:ea typeface="微软雅黑" pitchFamily="34" charset="-122"/>
              </a:rPr>
            </a:br>
            <a:r>
              <a:rPr lang="en-US" altLang="zh-CN" b="1" dirty="0" smtClean="0">
                <a:solidFill>
                  <a:srgbClr val="FF0000"/>
                </a:solidFill>
                <a:latin typeface="微软雅黑" pitchFamily="34" charset="-122"/>
                <a:ea typeface="微软雅黑" pitchFamily="34" charset="-122"/>
              </a:rPr>
              <a:t>——《</a:t>
            </a:r>
            <a:r>
              <a:rPr lang="zh-CN" altLang="en-US" b="1" dirty="0" smtClean="0">
                <a:solidFill>
                  <a:srgbClr val="FF0000"/>
                </a:solidFill>
                <a:latin typeface="微软雅黑" pitchFamily="34" charset="-122"/>
                <a:ea typeface="微软雅黑" pitchFamily="34" charset="-122"/>
              </a:rPr>
              <a:t>中国肺癌杂志</a:t>
            </a:r>
            <a:r>
              <a:rPr lang="en-US" altLang="zh-CN" b="1" dirty="0" smtClean="0">
                <a:solidFill>
                  <a:srgbClr val="FF0000"/>
                </a:solidFill>
                <a:latin typeface="微软雅黑" pitchFamily="34" charset="-122"/>
                <a:ea typeface="微软雅黑" pitchFamily="34" charset="-122"/>
              </a:rPr>
              <a:t>》</a:t>
            </a:r>
            <a:r>
              <a:rPr lang="zh-CN" altLang="en-US" b="1" dirty="0" smtClean="0">
                <a:solidFill>
                  <a:srgbClr val="FF0000"/>
                </a:solidFill>
                <a:latin typeface="微软雅黑" pitchFamily="34" charset="-122"/>
                <a:ea typeface="微软雅黑" pitchFamily="34" charset="-122"/>
              </a:rPr>
              <a:t>的尝试   </a:t>
            </a:r>
            <a:r>
              <a:rPr lang="en-US" altLang="zh-CN" b="1" dirty="0" smtClean="0">
                <a:solidFill>
                  <a:srgbClr val="0070C0"/>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中国肺癌杂志</a:t>
            </a:r>
            <a:r>
              <a:rPr lang="en-US" altLang="zh-CN" b="1" dirty="0" smtClean="0">
                <a:solidFill>
                  <a:srgbClr val="0070C0"/>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编辑部 主任 刘谦</a:t>
            </a:r>
            <a:endParaRPr lang="en-US" altLang="zh-CN" b="1" dirty="0" smtClean="0">
              <a:solidFill>
                <a:srgbClr val="0070C0"/>
              </a:solidFill>
              <a:latin typeface="微软雅黑" pitchFamily="34" charset="-122"/>
              <a:ea typeface="微软雅黑" pitchFamily="34" charset="-122"/>
            </a:endParaRPr>
          </a:p>
          <a:p>
            <a:endParaRPr lang="en-US" altLang="zh-CN" dirty="0" smtClean="0">
              <a:solidFill>
                <a:schemeClr val="bg1"/>
              </a:solidFill>
              <a:latin typeface="微软雅黑" pitchFamily="34" charset="-122"/>
              <a:ea typeface="微软雅黑" pitchFamily="34"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180095" y="360090"/>
            <a:ext cx="9721215" cy="855096"/>
          </a:xfrm>
        </p:spPr>
        <p:txBody>
          <a:bodyPr/>
          <a:lstStyle/>
          <a:p>
            <a:r>
              <a:rPr lang="en-US" altLang="zh-CN" dirty="0" smtClean="0"/>
              <a:t/>
            </a:r>
            <a:br>
              <a:rPr lang="en-US" altLang="zh-CN" dirty="0" smtClean="0"/>
            </a:br>
            <a:r>
              <a:rPr lang="zh-CN" altLang="en-US" dirty="0" smtClean="0"/>
              <a:t>我国科技期刊界的</a:t>
            </a:r>
            <a:r>
              <a:rPr lang="zh-CN" altLang="en-US" dirty="0" smtClean="0">
                <a:solidFill>
                  <a:schemeClr val="tx1">
                    <a:lumMod val="50000"/>
                    <a:lumOff val="50000"/>
                  </a:schemeClr>
                </a:solidFill>
              </a:rPr>
              <a:t>声音</a:t>
            </a:r>
            <a:endParaRPr lang="zh-CN" altLang="en-US" sz="3000" dirty="0" smtClean="0">
              <a:solidFill>
                <a:schemeClr val="tx1">
                  <a:lumMod val="50000"/>
                  <a:lumOff val="50000"/>
                </a:schemeClr>
              </a:solidFill>
            </a:endParaRPr>
          </a:p>
        </p:txBody>
      </p:sp>
      <p:pic>
        <p:nvPicPr>
          <p:cNvPr id="5" name="内容占位符 4" descr="DOI成为期刊标配.bmp"/>
          <p:cNvPicPr>
            <a:picLocks noGrp="1" noChangeAspect="1"/>
          </p:cNvPicPr>
          <p:nvPr>
            <p:ph idx="1"/>
          </p:nvPr>
        </p:nvPicPr>
        <p:blipFill>
          <a:blip r:embed="rId3" cstate="print"/>
          <a:stretch>
            <a:fillRect/>
          </a:stretch>
        </p:blipFill>
        <p:spPr>
          <a:xfrm>
            <a:off x="1170146" y="3165345"/>
            <a:ext cx="6210776" cy="3267465"/>
          </a:xfrm>
        </p:spPr>
      </p:pic>
      <p:sp>
        <p:nvSpPr>
          <p:cNvPr id="8" name="Rectangle 3"/>
          <p:cNvSpPr txBox="1">
            <a:spLocks noChangeArrowheads="1"/>
          </p:cNvSpPr>
          <p:nvPr/>
        </p:nvSpPr>
        <p:spPr bwMode="auto">
          <a:xfrm>
            <a:off x="3240405" y="6365745"/>
            <a:ext cx="7560945" cy="880110"/>
          </a:xfrm>
          <a:prstGeom prst="rect">
            <a:avLst/>
          </a:prstGeom>
          <a:noFill/>
          <a:ln w="9525">
            <a:noFill/>
            <a:miter lim="800000"/>
            <a:headEnd/>
            <a:tailEnd/>
          </a:ln>
        </p:spPr>
        <p:txBody>
          <a:bodyPr vert="horz" wrap="square" lIns="102870" tIns="51435" rIns="102870" bIns="51435" numCol="1" anchor="t" anchorCtr="0" compatLnSpc="1">
            <a:prstTxWarp prst="textNoShape">
              <a:avLst/>
            </a:prstTxWarp>
          </a:bodyPr>
          <a:lstStyle/>
          <a:p>
            <a:pPr marL="307181" indent="-307181" eaLnBrk="0" hangingPunct="0">
              <a:lnSpc>
                <a:spcPct val="90000"/>
              </a:lnSpc>
              <a:spcBef>
                <a:spcPct val="20000"/>
              </a:spcBef>
              <a:buClr>
                <a:srgbClr val="0BD0D9"/>
              </a:buClr>
              <a:buSzPct val="95000"/>
            </a:pPr>
            <a:r>
              <a:rPr lang="en-US" altLang="zh-CN" sz="2800" b="1" dirty="0" smtClean="0">
                <a:solidFill>
                  <a:srgbClr val="0070C0"/>
                </a:solidFill>
                <a:latin typeface="微软雅黑" pitchFamily="34" charset="-122"/>
                <a:ea typeface="微软雅黑" pitchFamily="34" charset="-122"/>
              </a:rPr>
              <a:t>——</a:t>
            </a:r>
            <a:r>
              <a:rPr lang="zh-CN" altLang="en-US" sz="2800" b="1" dirty="0" smtClean="0">
                <a:solidFill>
                  <a:srgbClr val="0070C0"/>
                </a:solidFill>
                <a:latin typeface="微软雅黑" pitchFamily="34" charset="-122"/>
                <a:ea typeface="微软雅黑" pitchFamily="34" charset="-122"/>
              </a:rPr>
              <a:t>引自</a:t>
            </a:r>
            <a:r>
              <a:rPr lang="zh-CN" altLang="en-US" sz="2800" b="1" i="1" dirty="0" smtClean="0">
                <a:solidFill>
                  <a:srgbClr val="0070C0"/>
                </a:solidFill>
                <a:latin typeface="微软雅黑" pitchFamily="34" charset="-122"/>
                <a:ea typeface="微软雅黑" pitchFamily="34" charset="-122"/>
              </a:rPr>
              <a:t>钱建立博士</a:t>
            </a:r>
            <a:r>
              <a:rPr lang="en-US" altLang="zh-CN" sz="2800" b="1" i="1" dirty="0" smtClean="0">
                <a:solidFill>
                  <a:srgbClr val="0070C0"/>
                </a:solidFill>
                <a:latin typeface="微软雅黑" pitchFamily="34" charset="-122"/>
                <a:ea typeface="微软雅黑" pitchFamily="34" charset="-122"/>
              </a:rPr>
              <a:t>《</a:t>
            </a:r>
            <a:r>
              <a:rPr lang="zh-CN" altLang="en-US" sz="2800" b="1" i="1" dirty="0" smtClean="0">
                <a:solidFill>
                  <a:srgbClr val="0070C0"/>
                </a:solidFill>
                <a:latin typeface="微软雅黑" pitchFamily="34" charset="-122"/>
                <a:ea typeface="微软雅黑" pitchFamily="34" charset="-122"/>
              </a:rPr>
              <a:t>期刊传播新趋势</a:t>
            </a:r>
            <a:r>
              <a:rPr lang="en-US" altLang="zh-CN" sz="2800" b="1" i="1" dirty="0" smtClean="0">
                <a:solidFill>
                  <a:srgbClr val="0070C0"/>
                </a:solidFill>
                <a:latin typeface="微软雅黑" pitchFamily="34" charset="-122"/>
                <a:ea typeface="微软雅黑" pitchFamily="34" charset="-122"/>
              </a:rPr>
              <a:t>》</a:t>
            </a:r>
            <a:endParaRPr lang="en-US" altLang="zh-CN" sz="2800" b="1" i="1" dirty="0">
              <a:solidFill>
                <a:srgbClr val="0070C0"/>
              </a:solidFill>
              <a:latin typeface="微软雅黑" pitchFamily="34" charset="-122"/>
              <a:ea typeface="微软雅黑" pitchFamily="34" charset="-122"/>
            </a:endParaRPr>
          </a:p>
        </p:txBody>
      </p:sp>
      <p:sp>
        <p:nvSpPr>
          <p:cNvPr id="7" name="Text Box 4"/>
          <p:cNvSpPr txBox="1">
            <a:spLocks noChangeArrowheads="1"/>
          </p:cNvSpPr>
          <p:nvPr/>
        </p:nvSpPr>
        <p:spPr bwMode="auto">
          <a:xfrm>
            <a:off x="585141" y="1510170"/>
            <a:ext cx="9946104" cy="1440160"/>
          </a:xfrm>
          <a:prstGeom prst="rect">
            <a:avLst/>
          </a:prstGeom>
          <a:solidFill>
            <a:srgbClr val="BFBFB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marL="719733" lvl="1" indent="-276821">
              <a:lnSpc>
                <a:spcPct val="90000"/>
              </a:lnSpc>
              <a:spcBef>
                <a:spcPct val="20000"/>
              </a:spcBef>
              <a:buClr>
                <a:schemeClr val="accent1"/>
              </a:buClr>
              <a:buSzPct val="85000"/>
              <a:buFont typeface="Wingdings 2" pitchFamily="18" charset="2"/>
              <a:buChar char=""/>
            </a:pPr>
            <a:r>
              <a:rPr lang="en-US" altLang="zh-CN" sz="2800" dirty="0" smtClean="0">
                <a:latin typeface="微软雅黑" pitchFamily="34" charset="-122"/>
                <a:ea typeface="微软雅黑" pitchFamily="34" charset="-122"/>
              </a:rPr>
              <a:t>“DOI</a:t>
            </a:r>
            <a:r>
              <a:rPr lang="zh-CN" altLang="en-US" sz="2800" dirty="0" smtClean="0">
                <a:latin typeface="微软雅黑" pitchFamily="34" charset="-122"/>
                <a:ea typeface="微软雅黑" pitchFamily="34" charset="-122"/>
              </a:rPr>
              <a:t>是科技期刊论文的身份证、出生证，为论文注册</a:t>
            </a:r>
            <a:r>
              <a:rPr lang="en-US" altLang="zh-CN" sz="2800" dirty="0" smtClean="0">
                <a:latin typeface="微软雅黑" pitchFamily="34" charset="-122"/>
                <a:ea typeface="微软雅黑" pitchFamily="34" charset="-122"/>
              </a:rPr>
              <a:t>DOI</a:t>
            </a:r>
            <a:r>
              <a:rPr lang="zh-CN" altLang="en-US" sz="2800" dirty="0" smtClean="0">
                <a:latin typeface="微软雅黑" pitchFamily="34" charset="-122"/>
                <a:ea typeface="微软雅黑" pitchFamily="34" charset="-122"/>
              </a:rPr>
              <a:t>是期刊编辑部的义务”</a:t>
            </a:r>
            <a:r>
              <a:rPr lang="en-US" altLang="zh-CN" sz="2800" b="1" dirty="0" smtClean="0">
                <a:solidFill>
                  <a:srgbClr val="0070C0"/>
                </a:solidFill>
                <a:latin typeface="微软雅黑" pitchFamily="34" charset="-122"/>
                <a:ea typeface="微软雅黑" pitchFamily="34" charset="-122"/>
              </a:rPr>
              <a:t>——</a:t>
            </a:r>
            <a:r>
              <a:rPr lang="zh-CN" altLang="en-US" sz="2800" b="1" dirty="0" smtClean="0">
                <a:solidFill>
                  <a:srgbClr val="0070C0"/>
                </a:solidFill>
                <a:latin typeface="微软雅黑" pitchFamily="34" charset="-122"/>
                <a:ea typeface="微软雅黑" pitchFamily="34" charset="-122"/>
              </a:rPr>
              <a:t>浙江大学学报英文版（</a:t>
            </a:r>
            <a:r>
              <a:rPr lang="en-US" altLang="zh-CN" sz="2800" b="1" dirty="0" smtClean="0">
                <a:solidFill>
                  <a:srgbClr val="0070C0"/>
                </a:solidFill>
                <a:latin typeface="微软雅黑" pitchFamily="34" charset="-122"/>
                <a:ea typeface="微软雅黑" pitchFamily="34" charset="-122"/>
              </a:rPr>
              <a:t>2011</a:t>
            </a:r>
            <a:r>
              <a:rPr lang="zh-CN" altLang="en-US" sz="2800" b="1" dirty="0" smtClean="0">
                <a:solidFill>
                  <a:srgbClr val="0070C0"/>
                </a:solidFill>
                <a:latin typeface="微软雅黑" pitchFamily="34" charset="-122"/>
                <a:ea typeface="微软雅黑" pitchFamily="34" charset="-122"/>
              </a:rPr>
              <a:t>年荣获“中国政府出版奖”）编辑部主任 </a:t>
            </a:r>
            <a:r>
              <a:rPr lang="zh-CN" altLang="en-US" sz="2800" b="1" i="1" dirty="0" smtClean="0">
                <a:solidFill>
                  <a:srgbClr val="0070C0"/>
                </a:solidFill>
                <a:latin typeface="微软雅黑" pitchFamily="34" charset="-122"/>
                <a:ea typeface="微软雅黑" pitchFamily="34" charset="-122"/>
              </a:rPr>
              <a:t>张月红</a:t>
            </a:r>
            <a:endParaRPr lang="en-US" altLang="zh-CN" sz="2800" b="1" i="1" dirty="0" smtClean="0">
              <a:solidFill>
                <a:srgbClr val="0070C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中文</a:t>
            </a:r>
            <a:r>
              <a:rPr lang="en-US" altLang="zh-CN" dirty="0" smtClean="0"/>
              <a:t>DOI</a:t>
            </a:r>
            <a:r>
              <a:rPr lang="zh-CN" altLang="en-US" dirty="0" smtClean="0">
                <a:solidFill>
                  <a:schemeClr val="bg1">
                    <a:lumMod val="50000"/>
                  </a:schemeClr>
                </a:solidFill>
              </a:rPr>
              <a:t>网站功能</a:t>
            </a:r>
            <a:endParaRPr lang="zh-CN" altLang="en-US" dirty="0">
              <a:solidFill>
                <a:schemeClr val="bg1">
                  <a:lumMod val="50000"/>
                </a:schemeClr>
              </a:solidFill>
            </a:endParaRPr>
          </a:p>
        </p:txBody>
      </p:sp>
      <p:pic>
        <p:nvPicPr>
          <p:cNvPr id="25602" name="Picture 2" descr="C:\Users\lenovo\AppData\Roaming\Tencent\Users\2290579059\QQ\WinTemp\RichOle\LD~ZL24DOD98V[P`J0MG7R6.jpg"/>
          <p:cNvPicPr>
            <a:picLocks noChangeAspect="1" noChangeArrowheads="1"/>
          </p:cNvPicPr>
          <p:nvPr/>
        </p:nvPicPr>
        <p:blipFill>
          <a:blip r:embed="rId2" cstate="print"/>
          <a:srcRect/>
          <a:stretch>
            <a:fillRect/>
          </a:stretch>
        </p:blipFill>
        <p:spPr bwMode="auto">
          <a:xfrm>
            <a:off x="495130" y="1485215"/>
            <a:ext cx="6255696" cy="1685263"/>
          </a:xfrm>
          <a:prstGeom prst="rect">
            <a:avLst/>
          </a:prstGeom>
          <a:noFill/>
        </p:spPr>
      </p:pic>
      <p:pic>
        <p:nvPicPr>
          <p:cNvPr id="25603" name="Picture 3" descr="C:\Users\lenovo\AppData\Roaming\Tencent\Users\2290579059\QQ\WinTemp\RichOle\$`HM(%YM6]C55SQN7REH4UH.jpg"/>
          <p:cNvPicPr>
            <a:picLocks noChangeAspect="1" noChangeArrowheads="1"/>
          </p:cNvPicPr>
          <p:nvPr/>
        </p:nvPicPr>
        <p:blipFill>
          <a:blip r:embed="rId3" cstate="print"/>
          <a:srcRect/>
          <a:stretch>
            <a:fillRect/>
          </a:stretch>
        </p:blipFill>
        <p:spPr bwMode="auto">
          <a:xfrm>
            <a:off x="5580695" y="540110"/>
            <a:ext cx="7067550" cy="5076825"/>
          </a:xfrm>
          <a:prstGeom prst="rect">
            <a:avLst/>
          </a:prstGeom>
          <a:noFill/>
        </p:spPr>
      </p:pic>
      <p:pic>
        <p:nvPicPr>
          <p:cNvPr id="25606" name="Picture 6" descr="C:\Users\lenovo\AppData\Roaming\Tencent\Users\2290579059\QQ\WinTemp\RichOle\~V{](8UC09A2N{ZA$YIHB92.jpg"/>
          <p:cNvPicPr>
            <a:picLocks noChangeAspect="1" noChangeArrowheads="1"/>
          </p:cNvPicPr>
          <p:nvPr/>
        </p:nvPicPr>
        <p:blipFill>
          <a:blip r:embed="rId4" cstate="print"/>
          <a:srcRect/>
          <a:stretch>
            <a:fillRect/>
          </a:stretch>
        </p:blipFill>
        <p:spPr bwMode="auto">
          <a:xfrm>
            <a:off x="450125" y="5130620"/>
            <a:ext cx="6660740" cy="1813989"/>
          </a:xfrm>
          <a:prstGeom prst="rect">
            <a:avLst/>
          </a:prstGeom>
          <a:noFill/>
        </p:spPr>
      </p:pic>
      <p:pic>
        <p:nvPicPr>
          <p:cNvPr id="25607" name="Picture 7" descr="C:\Users\lenovo\AppData\Roaming\Tencent\Users\2290579059\QQ\WinTemp\RichOle\XL~{VQ{%Y@~I64KUBBSE)RG.jpg"/>
          <p:cNvPicPr>
            <a:picLocks noChangeAspect="1" noChangeArrowheads="1"/>
          </p:cNvPicPr>
          <p:nvPr/>
        </p:nvPicPr>
        <p:blipFill>
          <a:blip r:embed="rId5" cstate="print"/>
          <a:srcRect/>
          <a:stretch>
            <a:fillRect/>
          </a:stretch>
        </p:blipFill>
        <p:spPr bwMode="auto">
          <a:xfrm>
            <a:off x="497195" y="3330420"/>
            <a:ext cx="6748685" cy="1575175"/>
          </a:xfrm>
          <a:prstGeom prst="rect">
            <a:avLst/>
          </a:prstGeom>
          <a:noFill/>
        </p:spPr>
      </p:pic>
      <p:grpSp>
        <p:nvGrpSpPr>
          <p:cNvPr id="12" name="组合 11"/>
          <p:cNvGrpSpPr/>
          <p:nvPr/>
        </p:nvGrpSpPr>
        <p:grpSpPr>
          <a:xfrm>
            <a:off x="4752975" y="2790360"/>
            <a:ext cx="6048375" cy="3209925"/>
            <a:chOff x="4752975" y="2790360"/>
            <a:chExt cx="6048375" cy="3209925"/>
          </a:xfrm>
        </p:grpSpPr>
        <p:pic>
          <p:nvPicPr>
            <p:cNvPr id="25601" name="Picture 1" descr="C:\Users\lenovo\AppData\Roaming\Tencent\Users\2290579059\QQ\WinTemp\RichOle\HD1K$7Q]C2]NYRIB0{2GX`E.jpg"/>
            <p:cNvPicPr>
              <a:picLocks noChangeAspect="1" noChangeArrowheads="1"/>
            </p:cNvPicPr>
            <p:nvPr/>
          </p:nvPicPr>
          <p:blipFill>
            <a:blip r:embed="rId6" cstate="print"/>
            <a:srcRect/>
            <a:stretch>
              <a:fillRect/>
            </a:stretch>
          </p:blipFill>
          <p:spPr bwMode="auto">
            <a:xfrm>
              <a:off x="4752975" y="2790360"/>
              <a:ext cx="6048375" cy="3209925"/>
            </a:xfrm>
            <a:prstGeom prst="rect">
              <a:avLst/>
            </a:prstGeom>
            <a:noFill/>
          </p:spPr>
        </p:pic>
        <p:sp>
          <p:nvSpPr>
            <p:cNvPr id="11" name="圆角矩形 10"/>
            <p:cNvSpPr/>
            <p:nvPr/>
          </p:nvSpPr>
          <p:spPr>
            <a:xfrm>
              <a:off x="4860615" y="5355645"/>
              <a:ext cx="5715635" cy="4950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C:\Users\lenovo\AppData\Roaming\Tencent\Users\2290579059\QQ\WinTemp\RichOle\$`HM(%YM6]C55SQN7REH4UH.jpg"/>
          <p:cNvPicPr>
            <a:picLocks noChangeAspect="1" noChangeArrowheads="1"/>
          </p:cNvPicPr>
          <p:nvPr/>
        </p:nvPicPr>
        <p:blipFill>
          <a:blip r:embed="rId3" cstate="print"/>
          <a:srcRect/>
          <a:stretch>
            <a:fillRect/>
          </a:stretch>
        </p:blipFill>
        <p:spPr bwMode="auto">
          <a:xfrm>
            <a:off x="5265660" y="2970380"/>
            <a:ext cx="7067550" cy="5076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additive="base">
                                        <p:cTn id="13" dur="500" fill="hold"/>
                                        <p:tgtEl>
                                          <p:spTgt spid="25603"/>
                                        </p:tgtEl>
                                        <p:attrNameLst>
                                          <p:attrName>ppt_x</p:attrName>
                                        </p:attrNameLst>
                                      </p:cBhvr>
                                      <p:tavLst>
                                        <p:tav tm="0">
                                          <p:val>
                                            <p:strVal val="1+#ppt_w/2"/>
                                          </p:val>
                                        </p:tav>
                                        <p:tav tm="100000">
                                          <p:val>
                                            <p:strVal val="#ppt_x"/>
                                          </p:val>
                                        </p:tav>
                                      </p:tavLst>
                                    </p:anim>
                                    <p:anim calcmode="lin" valueType="num">
                                      <p:cBhvr additive="base">
                                        <p:cTn id="14"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25603"/>
                                        </p:tgtEl>
                                      </p:cBhvr>
                                    </p:animEffect>
                                    <p:set>
                                      <p:cBhvr>
                                        <p:cTn id="19" dur="1" fill="hold">
                                          <p:stCondLst>
                                            <p:cond delay="1999"/>
                                          </p:stCondLst>
                                        </p:cTn>
                                        <p:tgtEl>
                                          <p:spTgt spid="2560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5607"/>
                                        </p:tgtEl>
                                        <p:attrNameLst>
                                          <p:attrName>style.visibility</p:attrName>
                                        </p:attrNameLst>
                                      </p:cBhvr>
                                      <p:to>
                                        <p:strVal val="visible"/>
                                      </p:to>
                                    </p:set>
                                    <p:anim calcmode="lin" valueType="num">
                                      <p:cBhvr additive="base">
                                        <p:cTn id="24" dur="500" fill="hold"/>
                                        <p:tgtEl>
                                          <p:spTgt spid="25607"/>
                                        </p:tgtEl>
                                        <p:attrNameLst>
                                          <p:attrName>ppt_x</p:attrName>
                                        </p:attrNameLst>
                                      </p:cBhvr>
                                      <p:tavLst>
                                        <p:tav tm="0">
                                          <p:val>
                                            <p:strVal val="0-#ppt_w/2"/>
                                          </p:val>
                                        </p:tav>
                                        <p:tav tm="100000">
                                          <p:val>
                                            <p:strVal val="#ppt_x"/>
                                          </p:val>
                                        </p:tav>
                                      </p:tavLst>
                                    </p:anim>
                                    <p:anim calcmode="lin" valueType="num">
                                      <p:cBhvr additive="base">
                                        <p:cTn id="25" dur="500" fill="hold"/>
                                        <p:tgtEl>
                                          <p:spTgt spid="2560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12"/>
                                        </p:tgtEl>
                                      </p:cBhvr>
                                    </p:animEffect>
                                    <p:set>
                                      <p:cBhvr>
                                        <p:cTn id="36" dur="1" fill="hold">
                                          <p:stCondLst>
                                            <p:cond delay="19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5606"/>
                                        </p:tgtEl>
                                        <p:attrNameLst>
                                          <p:attrName>style.visibility</p:attrName>
                                        </p:attrNameLst>
                                      </p:cBhvr>
                                      <p:to>
                                        <p:strVal val="visible"/>
                                      </p:to>
                                    </p:set>
                                    <p:anim calcmode="lin" valueType="num">
                                      <p:cBhvr additive="base">
                                        <p:cTn id="41" dur="500" fill="hold"/>
                                        <p:tgtEl>
                                          <p:spTgt spid="25606"/>
                                        </p:tgtEl>
                                        <p:attrNameLst>
                                          <p:attrName>ppt_x</p:attrName>
                                        </p:attrNameLst>
                                      </p:cBhvr>
                                      <p:tavLst>
                                        <p:tav tm="0">
                                          <p:val>
                                            <p:strVal val="0-#ppt_w/2"/>
                                          </p:val>
                                        </p:tav>
                                        <p:tav tm="100000">
                                          <p:val>
                                            <p:strVal val="#ppt_x"/>
                                          </p:val>
                                        </p:tav>
                                      </p:tavLst>
                                    </p:anim>
                                    <p:anim calcmode="lin" valueType="num">
                                      <p:cBhvr additive="base">
                                        <p:cTn id="42"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2000"/>
                                        <p:tgtEl>
                                          <p:spTgt spid="13"/>
                                        </p:tgtEl>
                                      </p:cBhvr>
                                    </p:animEffect>
                                    <p:set>
                                      <p:cBhvr>
                                        <p:cTn id="53"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idx="4294967295"/>
          </p:nvPr>
        </p:nvSpPr>
        <p:spPr bwMode="white">
          <a:xfrm>
            <a:off x="270105" y="675125"/>
            <a:ext cx="9541193" cy="960120"/>
          </a:xfrm>
        </p:spPr>
        <p:txBody>
          <a:bodyPr/>
          <a:lstStyle/>
          <a:p>
            <a:pPr eaLnBrk="1" hangingPunct="1"/>
            <a:r>
              <a:rPr lang="en-US" altLang="zh-CN" sz="4000" dirty="0" smtClean="0"/>
              <a:t>DOI</a:t>
            </a:r>
            <a:r>
              <a:rPr lang="zh-CN" altLang="en-US" sz="4000" dirty="0" smtClean="0"/>
              <a:t>注册服务</a:t>
            </a:r>
          </a:p>
        </p:txBody>
      </p:sp>
      <p:sp>
        <p:nvSpPr>
          <p:cNvPr id="237570" name="Rectangle 3"/>
          <p:cNvSpPr>
            <a:spLocks noChangeArrowheads="1"/>
          </p:cNvSpPr>
          <p:nvPr/>
        </p:nvSpPr>
        <p:spPr bwMode="auto">
          <a:xfrm>
            <a:off x="540068" y="1291829"/>
            <a:ext cx="8774222" cy="5030629"/>
          </a:xfrm>
          <a:prstGeom prst="rect">
            <a:avLst/>
          </a:prstGeom>
          <a:noFill/>
          <a:ln w="9525">
            <a:noFill/>
            <a:miter lim="800000"/>
            <a:headEnd/>
            <a:tailEnd/>
          </a:ln>
        </p:spPr>
        <p:txBody>
          <a:bodyPr lIns="102870" tIns="51435" rIns="102870" bIns="51435"/>
          <a:lstStyle/>
          <a:p>
            <a:pPr marL="385763" indent="-385763">
              <a:lnSpc>
                <a:spcPct val="80000"/>
              </a:lnSpc>
              <a:buSzPct val="115000"/>
            </a:pPr>
            <a:endParaRPr lang="en-US" altLang="zh-CN" sz="4100" b="1" dirty="0">
              <a:latin typeface="宋体" charset="-122"/>
            </a:endParaRPr>
          </a:p>
          <a:p>
            <a:pPr marL="385763" lvl="1" indent="-385763" eaLnBrk="0" hangingPunct="0">
              <a:lnSpc>
                <a:spcPct val="90000"/>
              </a:lnSpc>
              <a:spcBef>
                <a:spcPct val="20000"/>
              </a:spcBef>
              <a:buClr>
                <a:schemeClr val="tx2"/>
              </a:buClr>
              <a:buSzPct val="115000"/>
              <a:buFont typeface="Wingdings 2" pitchFamily="18" charset="2"/>
              <a:buChar char=""/>
              <a:defRPr/>
            </a:pPr>
            <a:r>
              <a:rPr lang="zh-CN" altLang="en-US" sz="3200" dirty="0" smtClean="0">
                <a:latin typeface="微软雅黑" pitchFamily="34" charset="-122"/>
                <a:ea typeface="微软雅黑" pitchFamily="34" charset="-122"/>
              </a:rPr>
              <a:t>批量注册：</a:t>
            </a:r>
            <a:r>
              <a:rPr lang="en-US" altLang="zh-CN" sz="3200" dirty="0" smtClean="0">
                <a:latin typeface="微软雅黑" pitchFamily="34" charset="-122"/>
                <a:ea typeface="微软雅黑" pitchFamily="34" charset="-122"/>
              </a:rPr>
              <a:t>XML</a:t>
            </a:r>
            <a:r>
              <a:rPr lang="zh-CN" altLang="en-US" sz="3200" dirty="0" smtClean="0">
                <a:latin typeface="微软雅黑" pitchFamily="34" charset="-122"/>
                <a:ea typeface="微软雅黑" pitchFamily="34" charset="-122"/>
              </a:rPr>
              <a:t>文件</a:t>
            </a:r>
            <a:endParaRPr lang="en-US" altLang="zh-CN" sz="3200" dirty="0" smtClean="0">
              <a:latin typeface="微软雅黑" pitchFamily="34" charset="-122"/>
              <a:ea typeface="微软雅黑" pitchFamily="34" charset="-122"/>
            </a:endParaRPr>
          </a:p>
          <a:p>
            <a:pPr marL="385763" lvl="1" indent="-385763" eaLnBrk="0" hangingPunct="0">
              <a:lnSpc>
                <a:spcPct val="90000"/>
              </a:lnSpc>
              <a:spcBef>
                <a:spcPct val="20000"/>
              </a:spcBef>
              <a:buClr>
                <a:schemeClr val="tx2"/>
              </a:buClr>
              <a:buSzPct val="115000"/>
              <a:buFont typeface="Wingdings 2" pitchFamily="18" charset="2"/>
              <a:buChar char=""/>
              <a:defRPr/>
            </a:pPr>
            <a:endParaRPr lang="en-US" altLang="zh-CN" sz="3200" dirty="0" smtClean="0">
              <a:latin typeface="微软雅黑" pitchFamily="34" charset="-122"/>
              <a:ea typeface="微软雅黑" pitchFamily="34" charset="-122"/>
            </a:endParaRPr>
          </a:p>
          <a:p>
            <a:pPr marL="385763" lvl="1" indent="-385763" eaLnBrk="0" hangingPunct="0">
              <a:lnSpc>
                <a:spcPct val="90000"/>
              </a:lnSpc>
              <a:spcBef>
                <a:spcPct val="20000"/>
              </a:spcBef>
              <a:buClr>
                <a:schemeClr val="tx2"/>
              </a:buClr>
              <a:buSzPct val="115000"/>
              <a:buFont typeface="Wingdings 2" pitchFamily="18" charset="2"/>
              <a:buChar char=""/>
              <a:defRPr/>
            </a:pPr>
            <a:r>
              <a:rPr lang="zh-CN" altLang="en-US" sz="3200" dirty="0" smtClean="0">
                <a:latin typeface="微软雅黑" pitchFamily="34" charset="-122"/>
                <a:ea typeface="微软雅黑" pitchFamily="34" charset="-122"/>
              </a:rPr>
              <a:t>客户端注册</a:t>
            </a:r>
            <a:endParaRPr lang="en-US" altLang="zh-CN" sz="3200" dirty="0" smtClean="0">
              <a:latin typeface="微软雅黑" pitchFamily="34" charset="-122"/>
              <a:ea typeface="微软雅黑" pitchFamily="34" charset="-122"/>
            </a:endParaRPr>
          </a:p>
          <a:p>
            <a:pPr marL="385763" lvl="1" indent="-385763" eaLnBrk="0" hangingPunct="0">
              <a:lnSpc>
                <a:spcPct val="90000"/>
              </a:lnSpc>
              <a:spcBef>
                <a:spcPct val="20000"/>
              </a:spcBef>
              <a:buClr>
                <a:schemeClr val="tx2"/>
              </a:buClr>
              <a:buSzPct val="115000"/>
              <a:buFont typeface="Wingdings 2" pitchFamily="18" charset="2"/>
              <a:buChar char=""/>
              <a:defRPr/>
            </a:pPr>
            <a:endParaRPr lang="en-US" altLang="zh-CN" sz="3200" dirty="0" smtClean="0">
              <a:latin typeface="微软雅黑" pitchFamily="34" charset="-122"/>
              <a:ea typeface="微软雅黑" pitchFamily="34" charset="-122"/>
            </a:endParaRPr>
          </a:p>
          <a:p>
            <a:pPr marL="385763" lvl="1" indent="-385763" eaLnBrk="0" hangingPunct="0">
              <a:lnSpc>
                <a:spcPct val="90000"/>
              </a:lnSpc>
              <a:spcBef>
                <a:spcPct val="20000"/>
              </a:spcBef>
              <a:buClr>
                <a:schemeClr val="tx2"/>
              </a:buClr>
              <a:buSzPct val="115000"/>
              <a:buFont typeface="Wingdings 2" pitchFamily="18" charset="2"/>
              <a:buChar char=""/>
              <a:defRPr/>
            </a:pPr>
            <a:r>
              <a:rPr lang="zh-CN" altLang="en-US" sz="3200" dirty="0" smtClean="0">
                <a:latin typeface="微软雅黑" pitchFamily="34" charset="-122"/>
                <a:ea typeface="微软雅黑" pitchFamily="34" charset="-122"/>
              </a:rPr>
              <a:t>网刊系统中一键注册</a:t>
            </a:r>
            <a:endParaRPr lang="en-US" altLang="zh-CN" sz="3200" dirty="0" smtClean="0">
              <a:latin typeface="微软雅黑" pitchFamily="34" charset="-122"/>
              <a:ea typeface="微软雅黑" pitchFamily="34" charset="-122"/>
            </a:endParaRPr>
          </a:p>
          <a:p>
            <a:pPr marL="385763" lvl="1" indent="-385763" eaLnBrk="0" hangingPunct="0">
              <a:lnSpc>
                <a:spcPct val="90000"/>
              </a:lnSpc>
              <a:spcBef>
                <a:spcPct val="20000"/>
              </a:spcBef>
              <a:buClr>
                <a:schemeClr val="tx2"/>
              </a:buClr>
              <a:buSzPct val="115000"/>
              <a:buFont typeface="Wingdings 2" pitchFamily="18" charset="2"/>
              <a:buChar char=""/>
              <a:defRPr/>
            </a:pPr>
            <a:endParaRPr lang="en-US" altLang="zh-CN" sz="3200" dirty="0" smtClean="0">
              <a:latin typeface="微软雅黑" pitchFamily="34" charset="-122"/>
              <a:ea typeface="微软雅黑" pitchFamily="34" charset="-122"/>
            </a:endParaRPr>
          </a:p>
          <a:p>
            <a:pPr marL="385763" lvl="1" indent="-385763" eaLnBrk="0" hangingPunct="0">
              <a:lnSpc>
                <a:spcPct val="90000"/>
              </a:lnSpc>
              <a:spcBef>
                <a:spcPct val="20000"/>
              </a:spcBef>
              <a:buClr>
                <a:schemeClr val="tx2"/>
              </a:buClr>
              <a:buSzPct val="115000"/>
              <a:buFont typeface="Wingdings 2" pitchFamily="18" charset="2"/>
              <a:buChar char=""/>
              <a:defRPr/>
            </a:pPr>
            <a:r>
              <a:rPr lang="zh-CN" altLang="en-US" sz="3200" dirty="0" smtClean="0">
                <a:latin typeface="微软雅黑" pitchFamily="34" charset="-122"/>
                <a:ea typeface="微软雅黑" pitchFamily="34" charset="-122"/>
              </a:rPr>
              <a:t>多重解析注册</a:t>
            </a:r>
          </a:p>
          <a:p>
            <a:pPr marL="835819" lvl="1" indent="-321469">
              <a:lnSpc>
                <a:spcPct val="110000"/>
              </a:lnSpc>
              <a:spcBef>
                <a:spcPct val="20000"/>
              </a:spcBef>
              <a:buClr>
                <a:schemeClr val="accent1"/>
              </a:buClr>
            </a:pPr>
            <a:endParaRPr lang="zh-CN" altLang="en-US" b="1" dirty="0">
              <a:solidFill>
                <a:schemeClr val="accent1"/>
              </a:solidFill>
            </a:endParaRPr>
          </a:p>
          <a:p>
            <a:pPr marL="835819" lvl="1" indent="-321469">
              <a:lnSpc>
                <a:spcPct val="110000"/>
              </a:lnSpc>
              <a:spcBef>
                <a:spcPct val="20000"/>
              </a:spcBef>
              <a:buClr>
                <a:schemeClr val="accent1"/>
              </a:buClr>
            </a:pPr>
            <a:r>
              <a:rPr lang="zh-CN" altLang="en-US" sz="800" dirty="0"/>
              <a:t>		</a:t>
            </a:r>
          </a:p>
        </p:txBody>
      </p:sp>
      <p:pic>
        <p:nvPicPr>
          <p:cNvPr id="24577" name="Picture 1" descr="C:\Users\lenovo\AppData\Roaming\Tencent\Users\2290579059\QQ\WinTemp\RichOle\07E[BB7U}R17B$HX71ZW5{S.jpg"/>
          <p:cNvPicPr>
            <a:picLocks noChangeAspect="1" noChangeArrowheads="1"/>
          </p:cNvPicPr>
          <p:nvPr/>
        </p:nvPicPr>
        <p:blipFill>
          <a:blip r:embed="rId3" cstate="print"/>
          <a:srcRect/>
          <a:stretch>
            <a:fillRect/>
          </a:stretch>
        </p:blipFill>
        <p:spPr bwMode="auto">
          <a:xfrm>
            <a:off x="5040635" y="630120"/>
            <a:ext cx="7886700" cy="6219825"/>
          </a:xfrm>
          <a:prstGeom prst="rect">
            <a:avLst/>
          </a:prstGeom>
          <a:noFill/>
        </p:spPr>
      </p:pic>
      <p:pic>
        <p:nvPicPr>
          <p:cNvPr id="24578" name="Picture 2" descr="C:\Users\lenovo\AppData\Roaming\Tencent\Users\2290579059\QQ\WinTemp\RichOle\8PW3QQ%N7F9T{ZA5}J]9N`D.jpg"/>
          <p:cNvPicPr>
            <a:picLocks noChangeAspect="1" noChangeArrowheads="1"/>
          </p:cNvPicPr>
          <p:nvPr/>
        </p:nvPicPr>
        <p:blipFill>
          <a:blip r:embed="rId4" cstate="print"/>
          <a:srcRect/>
          <a:stretch>
            <a:fillRect/>
          </a:stretch>
        </p:blipFill>
        <p:spPr bwMode="auto">
          <a:xfrm>
            <a:off x="4005520" y="1440210"/>
            <a:ext cx="7334250" cy="5248275"/>
          </a:xfrm>
          <a:prstGeom prst="rect">
            <a:avLst/>
          </a:prstGeom>
          <a:noFill/>
        </p:spPr>
      </p:pic>
      <p:grpSp>
        <p:nvGrpSpPr>
          <p:cNvPr id="12" name="组合 11"/>
          <p:cNvGrpSpPr/>
          <p:nvPr/>
        </p:nvGrpSpPr>
        <p:grpSpPr>
          <a:xfrm>
            <a:off x="3375450" y="2340310"/>
            <a:ext cx="8145443" cy="4465637"/>
            <a:chOff x="3375450" y="2340310"/>
            <a:chExt cx="8145443" cy="4465637"/>
          </a:xfrm>
        </p:grpSpPr>
        <p:grpSp>
          <p:nvGrpSpPr>
            <p:cNvPr id="9" name="组合 8"/>
            <p:cNvGrpSpPr/>
            <p:nvPr/>
          </p:nvGrpSpPr>
          <p:grpSpPr>
            <a:xfrm>
              <a:off x="3375450" y="2340310"/>
              <a:ext cx="8145443" cy="4465637"/>
              <a:chOff x="3375450" y="2340310"/>
              <a:chExt cx="8145443" cy="4465637"/>
            </a:xfrm>
          </p:grpSpPr>
          <p:pic>
            <p:nvPicPr>
              <p:cNvPr id="6" name="Picture 49"/>
              <p:cNvPicPr>
                <a:picLocks noChangeAspect="1" noChangeArrowheads="1"/>
              </p:cNvPicPr>
              <p:nvPr/>
            </p:nvPicPr>
            <p:blipFill>
              <a:blip r:embed="rId5" cstate="print"/>
              <a:srcRect/>
              <a:stretch>
                <a:fillRect/>
              </a:stretch>
            </p:blipFill>
            <p:spPr bwMode="auto">
              <a:xfrm>
                <a:off x="3375450" y="2340310"/>
                <a:ext cx="8145443" cy="4465637"/>
              </a:xfrm>
              <a:prstGeom prst="rect">
                <a:avLst/>
              </a:prstGeom>
              <a:noFill/>
              <a:ln w="9525">
                <a:noFill/>
                <a:miter lim="800000"/>
                <a:headEnd/>
                <a:tailEnd/>
              </a:ln>
            </p:spPr>
          </p:pic>
          <p:sp>
            <p:nvSpPr>
              <p:cNvPr id="7" name="圆角矩形 6"/>
              <p:cNvSpPr/>
              <p:nvPr/>
            </p:nvSpPr>
            <p:spPr>
              <a:xfrm>
                <a:off x="7650850" y="2655345"/>
                <a:ext cx="3240435" cy="18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7875950" y="6570780"/>
                <a:ext cx="1575175" cy="18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p:nvSpPr>
          <p:spPr>
            <a:xfrm>
              <a:off x="6120755" y="2565335"/>
              <a:ext cx="1395155" cy="400110"/>
            </a:xfrm>
            <a:prstGeom prst="rect">
              <a:avLst/>
            </a:prstGeom>
            <a:noFill/>
          </p:spPr>
          <p:txBody>
            <a:bodyPr wrap="square" rtlCol="0">
              <a:spAutoFit/>
            </a:bodyPr>
            <a:lstStyle/>
            <a:p>
              <a:r>
                <a:rPr lang="zh-CN" altLang="en-US" b="1" dirty="0" smtClean="0">
                  <a:solidFill>
                    <a:srgbClr val="FF0000"/>
                  </a:solidFill>
                </a:rPr>
                <a:t>单篇注册</a:t>
              </a:r>
              <a:endParaRPr lang="zh-CN" altLang="en-US" b="1" dirty="0">
                <a:solidFill>
                  <a:srgbClr val="FF0000"/>
                </a:solidFill>
              </a:endParaRPr>
            </a:p>
          </p:txBody>
        </p:sp>
        <p:sp>
          <p:nvSpPr>
            <p:cNvPr id="11" name="TextBox 10"/>
            <p:cNvSpPr txBox="1"/>
            <p:nvPr/>
          </p:nvSpPr>
          <p:spPr>
            <a:xfrm>
              <a:off x="6300775" y="6345755"/>
              <a:ext cx="1395155" cy="400110"/>
            </a:xfrm>
            <a:prstGeom prst="rect">
              <a:avLst/>
            </a:prstGeom>
            <a:noFill/>
          </p:spPr>
          <p:txBody>
            <a:bodyPr wrap="square" rtlCol="0">
              <a:spAutoFit/>
            </a:bodyPr>
            <a:lstStyle/>
            <a:p>
              <a:r>
                <a:rPr lang="zh-CN" altLang="en-US" b="1" dirty="0" smtClean="0">
                  <a:solidFill>
                    <a:srgbClr val="FF0000"/>
                  </a:solidFill>
                </a:rPr>
                <a:t>整期注册</a:t>
              </a:r>
              <a:endParaRPr lang="zh-CN" altLang="en-US"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57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24577"/>
                                        </p:tgtEl>
                                      </p:cBhvr>
                                    </p:animEffect>
                                    <p:set>
                                      <p:cBhvr>
                                        <p:cTn id="15" dur="1" fill="hold">
                                          <p:stCondLst>
                                            <p:cond delay="1999"/>
                                          </p:stCondLst>
                                        </p:cTn>
                                        <p:tgtEl>
                                          <p:spTgt spid="2457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37570">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57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24578"/>
                                        </p:tgtEl>
                                      </p:cBhvr>
                                    </p:animEffect>
                                    <p:set>
                                      <p:cBhvr>
                                        <p:cTn id="28" dur="1" fill="hold">
                                          <p:stCondLst>
                                            <p:cond delay="1999"/>
                                          </p:stCondLst>
                                        </p:cTn>
                                        <p:tgtEl>
                                          <p:spTgt spid="2457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7570">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000"/>
                                        <p:tgtEl>
                                          <p:spTgt spid="12"/>
                                        </p:tgtEl>
                                      </p:cBhvr>
                                    </p:animEffect>
                                    <p:set>
                                      <p:cBhvr>
                                        <p:cTn id="41" dur="1" fill="hold">
                                          <p:stCondLst>
                                            <p:cond delay="1999"/>
                                          </p:stCondLst>
                                        </p:cTn>
                                        <p:tgtEl>
                                          <p:spTgt spid="1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7570">
                                            <p:txEl>
                                              <p:pRg st="1" end="1"/>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37570">
                                            <p:txEl>
                                              <p:pRg st="3" end="3"/>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37570">
                                            <p:txEl>
                                              <p:pRg st="5" end="5"/>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37570">
                                            <p:txEl>
                                              <p:pRg st="7" end="7"/>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3757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DOI</a:t>
            </a:r>
            <a:r>
              <a:rPr lang="zh-CN" altLang="en-US" dirty="0" smtClean="0"/>
              <a:t>多重解析</a:t>
            </a:r>
            <a:endParaRPr lang="zh-CN" altLang="en-US" dirty="0">
              <a:solidFill>
                <a:srgbClr val="FF0000"/>
              </a:solidFill>
            </a:endParaRPr>
          </a:p>
        </p:txBody>
      </p:sp>
      <p:sp>
        <p:nvSpPr>
          <p:cNvPr id="3" name="内容占位符 2"/>
          <p:cNvSpPr>
            <a:spLocks noGrp="1"/>
          </p:cNvSpPr>
          <p:nvPr>
            <p:ph idx="1"/>
          </p:nvPr>
        </p:nvSpPr>
        <p:spPr/>
        <p:txBody>
          <a:bodyPr/>
          <a:lstStyle/>
          <a:p>
            <a:endParaRPr lang="zh-CN" altLang="en-US"/>
          </a:p>
        </p:txBody>
      </p:sp>
      <p:pic>
        <p:nvPicPr>
          <p:cNvPr id="24577" name="Picture 1" descr="C:\Users\lenovo\AppData\Roaming\Tencent\Users\2290579059\QQ\WinTemp\RichOle\8JZ9N{F_Q_5QG53$Z()6([W.jpg"/>
          <p:cNvPicPr>
            <a:picLocks noChangeAspect="1" noChangeArrowheads="1"/>
          </p:cNvPicPr>
          <p:nvPr/>
        </p:nvPicPr>
        <p:blipFill>
          <a:blip r:embed="rId2" cstate="print"/>
          <a:srcRect/>
          <a:stretch>
            <a:fillRect/>
          </a:stretch>
        </p:blipFill>
        <p:spPr bwMode="auto">
          <a:xfrm>
            <a:off x="585140" y="1395205"/>
            <a:ext cx="9541059" cy="540111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内容占位符 15" descr="肿瘤防治文摘.jpg"/>
          <p:cNvPicPr>
            <a:picLocks noGrp="1" noChangeAspect="1"/>
          </p:cNvPicPr>
          <p:nvPr>
            <p:ph sz="half" idx="2"/>
          </p:nvPr>
        </p:nvPicPr>
        <p:blipFill>
          <a:blip r:embed="rId3" cstate="print"/>
          <a:stretch>
            <a:fillRect/>
          </a:stretch>
        </p:blipFill>
        <p:spPr>
          <a:xfrm>
            <a:off x="539750" y="2538077"/>
            <a:ext cx="4772025" cy="3640808"/>
          </a:xfrm>
        </p:spPr>
      </p:pic>
      <p:pic>
        <p:nvPicPr>
          <p:cNvPr id="12" name="Picture 2" descr="C:\Users\Gong\AppData\Roaming\Tencent\Users\382062504\QQ\WinTemp\RichOle\16GZ(7RR579HPRWJVC$D518.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2055894"/>
            <a:ext cx="7200900" cy="514500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标题 1"/>
          <p:cNvSpPr txBox="1">
            <a:spLocks/>
          </p:cNvSpPr>
          <p:nvPr/>
        </p:nvSpPr>
        <p:spPr>
          <a:xfrm>
            <a:off x="540135" y="450100"/>
            <a:ext cx="9720263" cy="569913"/>
          </a:xfrm>
          <a:prstGeom prst="rect">
            <a:avLst/>
          </a:prstGeom>
        </p:spPr>
        <p:txBody>
          <a:bodyPr/>
          <a:lstStyle/>
          <a:p>
            <a:pPr marL="0" marR="0" lvl="0" indent="0" algn="l" defTabSz="1028700" rtl="0" eaLnBrk="0" fontAlgn="base" latinLnBrk="0" hangingPunct="0">
              <a:lnSpc>
                <a:spcPct val="100000"/>
              </a:lnSpc>
              <a:spcBef>
                <a:spcPct val="0"/>
              </a:spcBef>
              <a:spcAft>
                <a:spcPct val="0"/>
              </a:spcAft>
              <a:buClrTx/>
              <a:buSzTx/>
              <a:buFontTx/>
              <a:buNone/>
              <a:tabLst/>
              <a:defRPr/>
            </a:pPr>
            <a:endParaRPr kumimoji="0" lang="zh-CN" altLang="en-US" sz="2700" b="1" i="0" u="none" strike="noStrike" kern="1200" cap="none" spc="0" normalizeH="0" baseline="0" noProof="0" dirty="0">
              <a:ln>
                <a:noFill/>
              </a:ln>
              <a:solidFill>
                <a:srgbClr val="00B0F0"/>
              </a:solidFill>
              <a:effectLst/>
              <a:uLnTx/>
              <a:uFillTx/>
              <a:latin typeface="微软雅黑" pitchFamily="34" charset="-122"/>
              <a:ea typeface="微软雅黑" pitchFamily="34" charset="-122"/>
              <a:cs typeface="+mj-cs"/>
            </a:endParaRPr>
          </a:p>
        </p:txBody>
      </p:sp>
      <p:sp>
        <p:nvSpPr>
          <p:cNvPr id="3" name="标题 2"/>
          <p:cNvSpPr>
            <a:spLocks noGrp="1"/>
          </p:cNvSpPr>
          <p:nvPr>
            <p:ph type="title"/>
          </p:nvPr>
        </p:nvSpPr>
        <p:spPr>
          <a:xfrm>
            <a:off x="495300" y="690277"/>
            <a:ext cx="9720263" cy="569913"/>
          </a:xfrm>
        </p:spPr>
        <p:txBody>
          <a:bodyPr/>
          <a:lstStyle/>
          <a:p>
            <a:pPr lvl="0" eaLnBrk="1" hangingPunct="1"/>
            <a:r>
              <a:rPr lang="zh-CN" altLang="en-US" sz="3600" dirty="0" smtClean="0"/>
              <a:t>期刊为文摘信息、全文标注</a:t>
            </a:r>
            <a:r>
              <a:rPr lang="en-US" altLang="zh-CN" sz="3600" dirty="0" smtClean="0">
                <a:solidFill>
                  <a:schemeClr val="tx1">
                    <a:lumMod val="50000"/>
                    <a:lumOff val="50000"/>
                  </a:schemeClr>
                </a:solidFill>
              </a:rPr>
              <a:t>DOI</a:t>
            </a:r>
            <a:endParaRPr lang="zh-CN" altLang="en-US" sz="3600" dirty="0" smtClean="0">
              <a:solidFill>
                <a:schemeClr val="tx1">
                  <a:lumMod val="50000"/>
                  <a:lumOff val="50000"/>
                </a:schemeClr>
              </a:solidFill>
            </a:endParaRPr>
          </a:p>
        </p:txBody>
      </p:sp>
      <p:sp>
        <p:nvSpPr>
          <p:cNvPr id="4" name="文本占位符 3"/>
          <p:cNvSpPr>
            <a:spLocks noGrp="1"/>
          </p:cNvSpPr>
          <p:nvPr>
            <p:ph type="body" idx="1"/>
          </p:nvPr>
        </p:nvSpPr>
        <p:spPr>
          <a:xfrm>
            <a:off x="540135" y="1440210"/>
            <a:ext cx="4772472" cy="671750"/>
          </a:xfrm>
        </p:spPr>
        <p:txBody>
          <a:bodyPr/>
          <a:lstStyle/>
          <a:p>
            <a:r>
              <a:rPr lang="zh-CN" altLang="en-US" sz="2800" b="0" dirty="0" smtClean="0">
                <a:latin typeface="微软雅黑" pitchFamily="34" charset="-122"/>
                <a:ea typeface="微软雅黑" pitchFamily="34" charset="-122"/>
              </a:rPr>
              <a:t>网刊的文摘页标注</a:t>
            </a:r>
            <a:r>
              <a:rPr lang="en-US" altLang="zh-CN" sz="2800" b="0" dirty="0" smtClean="0">
                <a:latin typeface="微软雅黑" pitchFamily="34" charset="-122"/>
                <a:ea typeface="微软雅黑" pitchFamily="34" charset="-122"/>
              </a:rPr>
              <a:t>DOI</a:t>
            </a:r>
            <a:endParaRPr lang="zh-CN" altLang="en-US" sz="2800" b="0" dirty="0">
              <a:latin typeface="微软雅黑" pitchFamily="34" charset="-122"/>
              <a:ea typeface="微软雅黑" pitchFamily="34" charset="-122"/>
            </a:endParaRPr>
          </a:p>
        </p:txBody>
      </p:sp>
      <p:sp>
        <p:nvSpPr>
          <p:cNvPr id="6" name="文本占位符 5"/>
          <p:cNvSpPr>
            <a:spLocks noGrp="1"/>
          </p:cNvSpPr>
          <p:nvPr>
            <p:ph type="body" sz="quarter" idx="3"/>
          </p:nvPr>
        </p:nvSpPr>
        <p:spPr>
          <a:xfrm>
            <a:off x="6027003" y="1485215"/>
            <a:ext cx="4774347" cy="671750"/>
          </a:xfrm>
        </p:spPr>
        <p:txBody>
          <a:bodyPr/>
          <a:lstStyle/>
          <a:p>
            <a:r>
              <a:rPr lang="zh-CN" altLang="en-US" sz="2800" b="0" dirty="0" smtClean="0">
                <a:latin typeface="微软雅黑" pitchFamily="34" charset="-122"/>
                <a:ea typeface="微软雅黑" pitchFamily="34" charset="-122"/>
              </a:rPr>
              <a:t>纸刊印刷</a:t>
            </a:r>
            <a:r>
              <a:rPr lang="en-US" altLang="zh-CN" sz="2800" b="0" dirty="0" smtClean="0">
                <a:latin typeface="微软雅黑" pitchFamily="34" charset="-122"/>
                <a:ea typeface="微软雅黑" pitchFamily="34" charset="-122"/>
              </a:rPr>
              <a:t>DOI</a:t>
            </a:r>
            <a:endParaRPr lang="zh-CN" altLang="en-US" sz="2800" b="0" dirty="0" smtClean="0">
              <a:latin typeface="微软雅黑" pitchFamily="34" charset="-122"/>
              <a:ea typeface="微软雅黑" pitchFamily="34" charset="-122"/>
            </a:endParaRPr>
          </a:p>
        </p:txBody>
      </p:sp>
      <p:pic>
        <p:nvPicPr>
          <p:cNvPr id="20" name="内容占位符 19" descr="数图论坛全文DOI.JPG"/>
          <p:cNvPicPr>
            <a:picLocks noGrp="1" noChangeAspect="1"/>
          </p:cNvPicPr>
          <p:nvPr>
            <p:ph sz="quarter" idx="4"/>
          </p:nvPr>
        </p:nvPicPr>
        <p:blipFill>
          <a:blip r:embed="rId5" cstate="print"/>
          <a:stretch>
            <a:fillRect/>
          </a:stretch>
        </p:blipFill>
        <p:spPr>
          <a:xfrm>
            <a:off x="5895730" y="2682291"/>
            <a:ext cx="6033371" cy="4518609"/>
          </a:xfrm>
        </p:spPr>
      </p:pic>
      <p:pic>
        <p:nvPicPr>
          <p:cNvPr id="13" name="图片 12" descr="肺癌全文DOI.bmp"/>
          <p:cNvPicPr>
            <a:picLocks noChangeAspect="1"/>
          </p:cNvPicPr>
          <p:nvPr/>
        </p:nvPicPr>
        <p:blipFill>
          <a:blip r:embed="rId6" cstate="print"/>
          <a:stretch>
            <a:fillRect/>
          </a:stretch>
        </p:blipFill>
        <p:spPr>
          <a:xfrm>
            <a:off x="6300775" y="2385315"/>
            <a:ext cx="5286375" cy="3800475"/>
          </a:xfrm>
          <a:prstGeom prst="rect">
            <a:avLst/>
          </a:prstGeom>
        </p:spPr>
      </p:pic>
      <p:sp>
        <p:nvSpPr>
          <p:cNvPr id="15" name="矩形 14"/>
          <p:cNvSpPr/>
          <p:nvPr/>
        </p:nvSpPr>
        <p:spPr>
          <a:xfrm>
            <a:off x="450126" y="7065886"/>
            <a:ext cx="2070230" cy="1350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0125" y="510090"/>
            <a:ext cx="9721215" cy="1200150"/>
          </a:xfrm>
        </p:spPr>
        <p:txBody>
          <a:bodyPr/>
          <a:lstStyle/>
          <a:p>
            <a:r>
              <a:rPr lang="en-US" altLang="zh-CN" sz="4000" dirty="0" smtClean="0">
                <a:solidFill>
                  <a:schemeClr val="tx1">
                    <a:lumMod val="50000"/>
                    <a:lumOff val="50000"/>
                  </a:schemeClr>
                </a:solidFill>
              </a:rPr>
              <a:t>DOI</a:t>
            </a:r>
            <a:r>
              <a:rPr lang="zh-CN" altLang="en-US" sz="4000" dirty="0" smtClean="0"/>
              <a:t>与参考文献著录规范</a:t>
            </a:r>
            <a:endParaRPr lang="zh-CN" altLang="en-US" sz="4000" dirty="0"/>
          </a:p>
        </p:txBody>
      </p:sp>
      <p:sp>
        <p:nvSpPr>
          <p:cNvPr id="3" name="内容占位符 2"/>
          <p:cNvSpPr>
            <a:spLocks noGrp="1"/>
          </p:cNvSpPr>
          <p:nvPr>
            <p:ph idx="1"/>
          </p:nvPr>
        </p:nvSpPr>
        <p:spPr>
          <a:xfrm>
            <a:off x="540068" y="1680210"/>
            <a:ext cx="9991177" cy="4608909"/>
          </a:xfrm>
        </p:spPr>
        <p:txBody>
          <a:bodyPr/>
          <a:lstStyle/>
          <a:p>
            <a:r>
              <a:rPr lang="zh-CN" altLang="en-US" sz="2800" dirty="0" smtClean="0">
                <a:latin typeface="微软雅黑" pitchFamily="34" charset="-122"/>
                <a:ea typeface="微软雅黑" pitchFamily="34" charset="-122"/>
              </a:rPr>
              <a:t>国际</a:t>
            </a:r>
            <a:r>
              <a:rPr lang="zh-CN" altLang="zh-CN" sz="2800" dirty="0" smtClean="0">
                <a:latin typeface="微软雅黑" pitchFamily="34" charset="-122"/>
                <a:ea typeface="微软雅黑" pitchFamily="34" charset="-122"/>
              </a:rPr>
              <a:t>标准</a:t>
            </a:r>
            <a:endParaRPr lang="en-US" altLang="zh-CN" sz="2800" dirty="0" smtClean="0">
              <a:latin typeface="微软雅黑" pitchFamily="34" charset="-122"/>
              <a:ea typeface="微软雅黑" pitchFamily="34" charset="-122"/>
            </a:endParaRPr>
          </a:p>
          <a:p>
            <a:pPr lvl="1"/>
            <a:r>
              <a:rPr lang="en-US" altLang="zh-CN" sz="2400" dirty="0" smtClean="0">
                <a:latin typeface="微软雅黑" pitchFamily="34" charset="-122"/>
                <a:ea typeface="微软雅黑" pitchFamily="34" charset="-122"/>
              </a:rPr>
              <a:t>《ISO 690-2010 </a:t>
            </a:r>
            <a:r>
              <a:rPr lang="zh-CN" altLang="zh-CN" sz="2400" dirty="0" smtClean="0">
                <a:latin typeface="微软雅黑" pitchFamily="34" charset="-122"/>
                <a:ea typeface="微软雅黑" pitchFamily="34" charset="-122"/>
              </a:rPr>
              <a:t>信息与文献</a:t>
            </a:r>
            <a:r>
              <a:rPr lang="en-US" altLang="zh-CN" sz="2400" dirty="0" smtClean="0">
                <a:latin typeface="微软雅黑" pitchFamily="34" charset="-122"/>
                <a:ea typeface="微软雅黑" pitchFamily="34" charset="-122"/>
              </a:rPr>
              <a:t>——</a:t>
            </a:r>
            <a:r>
              <a:rPr lang="zh-CN" altLang="zh-CN" sz="2400" dirty="0" smtClean="0">
                <a:latin typeface="微软雅黑" pitchFamily="34" charset="-122"/>
                <a:ea typeface="微软雅黑" pitchFamily="34" charset="-122"/>
              </a:rPr>
              <a:t>参考文献与信息资源引文指南</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中</a:t>
            </a:r>
            <a:r>
              <a:rPr lang="zh-CN" altLang="en-US" sz="2400" b="1" dirty="0" smtClean="0">
                <a:latin typeface="微软雅黑" pitchFamily="34" charset="-122"/>
                <a:ea typeface="微软雅黑" pitchFamily="34" charset="-122"/>
              </a:rPr>
              <a:t>，推荐著录引文的</a:t>
            </a:r>
            <a:r>
              <a:rPr lang="en-US" altLang="zh-CN" sz="2400" b="1" dirty="0" smtClean="0">
                <a:latin typeface="微软雅黑" pitchFamily="34" charset="-122"/>
                <a:ea typeface="微软雅黑" pitchFamily="34" charset="-122"/>
              </a:rPr>
              <a:t>DOI</a:t>
            </a:r>
          </a:p>
          <a:p>
            <a:pPr lvl="2"/>
            <a:r>
              <a:rPr lang="zh-CN" altLang="en-US" sz="2000" dirty="0" smtClean="0">
                <a:latin typeface="微软雅黑" pitchFamily="34" charset="-122"/>
                <a:ea typeface="微软雅黑" pitchFamily="34" charset="-122"/>
              </a:rPr>
              <a:t>将</a:t>
            </a:r>
            <a:r>
              <a:rPr lang="en-US" altLang="zh-CN" sz="2000" dirty="0" smtClean="0">
                <a:latin typeface="微软雅黑" pitchFamily="34" charset="-122"/>
                <a:ea typeface="微软雅黑" pitchFamily="34" charset="-122"/>
              </a:rPr>
              <a:t>DOI</a:t>
            </a:r>
            <a:r>
              <a:rPr lang="zh-CN" altLang="zh-CN" sz="2000" dirty="0" smtClean="0">
                <a:latin typeface="微软雅黑" pitchFamily="34" charset="-122"/>
                <a:ea typeface="微软雅黑" pitchFamily="34" charset="-122"/>
              </a:rPr>
              <a:t>作为</a:t>
            </a:r>
            <a:r>
              <a:rPr lang="zh-CN" altLang="zh-CN" sz="2000" b="1" dirty="0" smtClean="0">
                <a:latin typeface="微软雅黑" pitchFamily="34" charset="-122"/>
                <a:ea typeface="微软雅黑" pitchFamily="34" charset="-122"/>
              </a:rPr>
              <a:t>标准标识符</a:t>
            </a:r>
            <a:r>
              <a:rPr lang="zh-CN" altLang="zh-CN" sz="2000" dirty="0" smtClean="0">
                <a:latin typeface="微软雅黑" pitchFamily="34" charset="-122"/>
                <a:ea typeface="微软雅黑" pitchFamily="34" charset="-122"/>
              </a:rPr>
              <a:t>进行著录，</a:t>
            </a:r>
            <a:r>
              <a:rPr lang="zh-CN" altLang="zh-CN" sz="2000" b="1" dirty="0" smtClean="0">
                <a:latin typeface="微软雅黑" pitchFamily="34" charset="-122"/>
                <a:ea typeface="微软雅黑" pitchFamily="34" charset="-122"/>
              </a:rPr>
              <a:t>与</a:t>
            </a:r>
            <a:r>
              <a:rPr lang="en-US" altLang="zh-CN" sz="2000" b="1" dirty="0" smtClean="0">
                <a:latin typeface="微软雅黑" pitchFamily="34" charset="-122"/>
                <a:ea typeface="微软雅黑" pitchFamily="34" charset="-122"/>
              </a:rPr>
              <a:t>ISBN</a:t>
            </a:r>
            <a:r>
              <a:rPr lang="zh-CN" altLang="zh-CN"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ISSN</a:t>
            </a:r>
            <a:r>
              <a:rPr lang="zh-CN" altLang="zh-CN" sz="2000" dirty="0" smtClean="0">
                <a:latin typeface="微软雅黑" pitchFamily="34" charset="-122"/>
                <a:ea typeface="微软雅黑" pitchFamily="34" charset="-122"/>
              </a:rPr>
              <a:t>等国际标准标识符</a:t>
            </a:r>
            <a:r>
              <a:rPr lang="zh-CN" altLang="zh-CN" sz="2000" b="1" dirty="0" smtClean="0">
                <a:latin typeface="微软雅黑" pitchFamily="34" charset="-122"/>
                <a:ea typeface="微软雅黑" pitchFamily="34" charset="-122"/>
              </a:rPr>
              <a:t>等同</a:t>
            </a:r>
            <a:r>
              <a:rPr lang="zh-CN" altLang="zh-CN" sz="2000" dirty="0" smtClean="0">
                <a:latin typeface="微软雅黑" pitchFamily="34" charset="-122"/>
                <a:ea typeface="微软雅黑" pitchFamily="34" charset="-122"/>
              </a:rPr>
              <a:t>；</a:t>
            </a:r>
          </a:p>
          <a:p>
            <a:pPr lvl="2"/>
            <a:r>
              <a:rPr lang="zh-CN" altLang="zh-CN" sz="2000" dirty="0" smtClean="0">
                <a:latin typeface="微软雅黑" pitchFamily="34" charset="-122"/>
                <a:ea typeface="微软雅黑" pitchFamily="34" charset="-122"/>
              </a:rPr>
              <a:t>作为</a:t>
            </a:r>
            <a:r>
              <a:rPr lang="zh-CN" altLang="zh-CN" sz="2000" b="1" dirty="0" smtClean="0">
                <a:latin typeface="微软雅黑" pitchFamily="34" charset="-122"/>
                <a:ea typeface="微软雅黑" pitchFamily="34" charset="-122"/>
              </a:rPr>
              <a:t>“获取和访问路径”</a:t>
            </a:r>
            <a:r>
              <a:rPr lang="zh-CN" altLang="zh-CN" sz="2000" dirty="0" smtClean="0">
                <a:latin typeface="微软雅黑" pitchFamily="34" charset="-122"/>
                <a:ea typeface="微软雅黑" pitchFamily="34" charset="-122"/>
              </a:rPr>
              <a:t>进行著录</a:t>
            </a:r>
            <a:r>
              <a:rPr lang="zh-CN" altLang="en-US" sz="2000"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代替</a:t>
            </a:r>
            <a:r>
              <a:rPr lang="en-US" altLang="zh-CN" sz="2000" b="1" dirty="0" smtClean="0">
                <a:latin typeface="微软雅黑" pitchFamily="34" charset="-122"/>
                <a:ea typeface="微软雅黑" pitchFamily="34" charset="-122"/>
              </a:rPr>
              <a:t>URL</a:t>
            </a:r>
            <a:r>
              <a:rPr lang="zh-CN" altLang="en-US" sz="2000" dirty="0" smtClean="0">
                <a:latin typeface="微软雅黑" pitchFamily="34" charset="-122"/>
                <a:ea typeface="微软雅黑" pitchFamily="34" charset="-122"/>
              </a:rPr>
              <a:t>地址</a:t>
            </a:r>
            <a:endParaRPr lang="en-US" altLang="zh-CN" sz="2000" dirty="0" smtClean="0">
              <a:latin typeface="微软雅黑" pitchFamily="34" charset="-122"/>
              <a:ea typeface="微软雅黑" pitchFamily="34" charset="-122"/>
            </a:endParaRPr>
          </a:p>
          <a:p>
            <a:pPr lvl="2"/>
            <a:endParaRPr lang="en-US" altLang="zh-CN" sz="2000" dirty="0" smtClean="0">
              <a:latin typeface="微软雅黑" pitchFamily="34" charset="-122"/>
              <a:ea typeface="微软雅黑" pitchFamily="34" charset="-122"/>
            </a:endParaRPr>
          </a:p>
          <a:p>
            <a:r>
              <a:rPr lang="zh-CN" altLang="en-US" sz="2800" dirty="0" smtClean="0">
                <a:latin typeface="微软雅黑" pitchFamily="34" charset="-122"/>
                <a:ea typeface="微软雅黑" pitchFamily="34" charset="-122"/>
              </a:rPr>
              <a:t>美国国家标准</a:t>
            </a:r>
            <a:endParaRPr lang="en-US" altLang="zh-CN" sz="2800" dirty="0" smtClean="0">
              <a:latin typeface="微软雅黑" pitchFamily="34" charset="-122"/>
              <a:ea typeface="微软雅黑" pitchFamily="34" charset="-122"/>
            </a:endParaRPr>
          </a:p>
          <a:p>
            <a:pPr lvl="1"/>
            <a:r>
              <a:rPr lang="zh-CN" altLang="zh-CN" sz="2400" b="1" dirty="0" smtClean="0">
                <a:latin typeface="微软雅黑" pitchFamily="34" charset="-122"/>
                <a:ea typeface="微软雅黑" pitchFamily="34" charset="-122"/>
              </a:rPr>
              <a:t>“参考文献</a:t>
            </a:r>
            <a:r>
              <a:rPr lang="zh-CN" altLang="en-US" sz="2400" b="1" dirty="0" smtClean="0">
                <a:latin typeface="微软雅黑" pitchFamily="34" charset="-122"/>
                <a:ea typeface="微软雅黑" pitchFamily="34" charset="-122"/>
              </a:rPr>
              <a:t>著录</a:t>
            </a:r>
            <a:r>
              <a:rPr lang="zh-CN" altLang="zh-CN" sz="2400" b="1" dirty="0" smtClean="0">
                <a:latin typeface="微软雅黑" pitchFamily="34" charset="-122"/>
                <a:ea typeface="微软雅黑" pitchFamily="34" charset="-122"/>
              </a:rPr>
              <a:t>”标准</a:t>
            </a:r>
            <a:r>
              <a:rPr lang="zh-CN" altLang="zh-CN"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ANSI/NISO Z39.29–2005 Bibliographic References</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lvl="2"/>
            <a:r>
              <a:rPr lang="zh-CN" altLang="zh-CN" sz="2000" dirty="0" smtClean="0">
                <a:latin typeface="微软雅黑" pitchFamily="34" charset="-122"/>
                <a:ea typeface="微软雅黑" pitchFamily="34" charset="-122"/>
              </a:rPr>
              <a:t>互联网</a:t>
            </a:r>
            <a:r>
              <a:rPr lang="zh-CN" altLang="zh-CN" sz="2000" b="1" dirty="0" smtClean="0">
                <a:latin typeface="微软雅黑" pitchFamily="34" charset="-122"/>
                <a:ea typeface="微软雅黑" pitchFamily="34" charset="-122"/>
              </a:rPr>
              <a:t>数据库析出文献</a:t>
            </a:r>
            <a:r>
              <a:rPr lang="zh-CN" altLang="zh-CN" sz="2000" dirty="0" smtClean="0">
                <a:latin typeface="微软雅黑" pitchFamily="34" charset="-122"/>
                <a:ea typeface="微软雅黑" pitchFamily="34" charset="-122"/>
              </a:rPr>
              <a:t>、互联网</a:t>
            </a:r>
            <a:r>
              <a:rPr lang="zh-CN" altLang="zh-CN" sz="2000" b="1" dirty="0" smtClean="0">
                <a:latin typeface="微软雅黑" pitchFamily="34" charset="-122"/>
                <a:ea typeface="微软雅黑" pitchFamily="34" charset="-122"/>
              </a:rPr>
              <a:t>电子期刊析出文献</a:t>
            </a:r>
            <a:r>
              <a:rPr lang="zh-CN" altLang="zh-CN" sz="2000" dirty="0" smtClean="0">
                <a:latin typeface="微软雅黑" pitchFamily="34" charset="-122"/>
                <a:ea typeface="微软雅黑" pitchFamily="34" charset="-122"/>
              </a:rPr>
              <a:t>、互联网</a:t>
            </a:r>
            <a:r>
              <a:rPr lang="zh-CN" altLang="zh-CN" sz="2000" b="1" dirty="0" smtClean="0">
                <a:latin typeface="微软雅黑" pitchFamily="34" charset="-122"/>
                <a:ea typeface="微软雅黑" pitchFamily="34" charset="-122"/>
              </a:rPr>
              <a:t>电子专著</a:t>
            </a:r>
            <a:r>
              <a:rPr lang="zh-CN" altLang="zh-CN" sz="2000" dirty="0" smtClean="0">
                <a:latin typeface="微软雅黑" pitchFamily="34" charset="-122"/>
                <a:ea typeface="微软雅黑" pitchFamily="34" charset="-122"/>
              </a:rPr>
              <a:t>（</a:t>
            </a:r>
            <a:r>
              <a:rPr lang="zh-CN" altLang="zh-CN" sz="2000" b="1" dirty="0" smtClean="0">
                <a:latin typeface="微软雅黑" pitchFamily="34" charset="-122"/>
                <a:ea typeface="微软雅黑" pitchFamily="34" charset="-122"/>
              </a:rPr>
              <a:t>完整</a:t>
            </a:r>
            <a:r>
              <a:rPr lang="zh-CN" altLang="zh-CN" sz="2000" dirty="0" smtClean="0">
                <a:latin typeface="微软雅黑" pitchFamily="34" charset="-122"/>
                <a:ea typeface="微软雅黑" pitchFamily="34" charset="-122"/>
              </a:rPr>
              <a:t>的和</a:t>
            </a:r>
            <a:r>
              <a:rPr lang="zh-CN" altLang="zh-CN" sz="2000" b="1" dirty="0" smtClean="0">
                <a:latin typeface="微软雅黑" pitchFamily="34" charset="-122"/>
                <a:ea typeface="微软雅黑" pitchFamily="34" charset="-122"/>
              </a:rPr>
              <a:t>部分</a:t>
            </a:r>
            <a:r>
              <a:rPr lang="zh-CN" altLang="zh-CN" sz="2000" dirty="0" smtClean="0">
                <a:latin typeface="微软雅黑" pitchFamily="34" charset="-122"/>
                <a:ea typeface="微软雅黑" pitchFamily="34" charset="-122"/>
              </a:rPr>
              <a:t>的）的</a:t>
            </a:r>
            <a:r>
              <a:rPr lang="zh-CN" altLang="zh-CN" sz="2000" b="1" dirty="0" smtClean="0">
                <a:latin typeface="微软雅黑" pitchFamily="34" charset="-122"/>
                <a:ea typeface="微软雅黑" pitchFamily="34" charset="-122"/>
              </a:rPr>
              <a:t>引用格式</a:t>
            </a:r>
            <a:r>
              <a:rPr lang="zh-CN" altLang="zh-CN" sz="2000" dirty="0" smtClean="0">
                <a:latin typeface="微软雅黑" pitchFamily="34" charset="-122"/>
                <a:ea typeface="微软雅黑" pitchFamily="34" charset="-122"/>
              </a:rPr>
              <a:t>中都</a:t>
            </a:r>
            <a:r>
              <a:rPr lang="zh-CN" altLang="zh-CN" sz="2000" b="1" dirty="0" smtClean="0">
                <a:latin typeface="微软雅黑" pitchFamily="34" charset="-122"/>
                <a:ea typeface="微软雅黑" pitchFamily="34" charset="-122"/>
              </a:rPr>
              <a:t>推荐</a:t>
            </a:r>
            <a:r>
              <a:rPr lang="zh-CN" altLang="zh-CN" sz="2000" dirty="0" smtClean="0">
                <a:latin typeface="微软雅黑" pitchFamily="34" charset="-122"/>
                <a:ea typeface="微软雅黑" pitchFamily="34" charset="-122"/>
              </a:rPr>
              <a:t>使用</a:t>
            </a:r>
            <a:r>
              <a:rPr lang="en-US" altLang="zh-CN" sz="2000" b="1" dirty="0" smtClean="0">
                <a:latin typeface="微软雅黑" pitchFamily="34" charset="-122"/>
                <a:ea typeface="微软雅黑" pitchFamily="34" charset="-122"/>
              </a:rPr>
              <a:t>DOI</a:t>
            </a:r>
            <a:endParaRPr lang="zh-CN" altLang="zh-CN" sz="2000" b="1" dirty="0" smtClean="0">
              <a:latin typeface="微软雅黑" pitchFamily="34" charset="-122"/>
              <a:ea typeface="微软雅黑" pitchFamily="34" charset="-122"/>
            </a:endParaRPr>
          </a:p>
          <a:p>
            <a:pPr lvl="1"/>
            <a:endParaRPr lang="en-US" altLang="zh-CN" sz="2500" dirty="0" smtClean="0"/>
          </a:p>
          <a:p>
            <a:pPr lvl="1"/>
            <a:endParaRPr lang="en-US" altLang="zh-CN" sz="2500" dirty="0" smtClean="0"/>
          </a:p>
          <a:p>
            <a:pPr lvl="1"/>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中信所与</a:t>
            </a:r>
            <a:r>
              <a:rPr lang="en-US" altLang="zh-CN" dirty="0" smtClean="0"/>
              <a:t>DOI</a:t>
            </a:r>
            <a:r>
              <a:rPr lang="zh-CN" altLang="en-US" dirty="0" smtClean="0"/>
              <a:t>服务</a:t>
            </a:r>
            <a:endParaRPr lang="zh-CN" altLang="en-US" dirty="0"/>
          </a:p>
        </p:txBody>
      </p:sp>
      <p:sp>
        <p:nvSpPr>
          <p:cNvPr id="3" name="内容占位符 2"/>
          <p:cNvSpPr>
            <a:spLocks noGrp="1"/>
          </p:cNvSpPr>
          <p:nvPr>
            <p:ph idx="1"/>
          </p:nvPr>
        </p:nvSpPr>
        <p:spPr/>
        <p:txBody>
          <a:bodyPr/>
          <a:lstStyle/>
          <a:p>
            <a:r>
              <a:rPr lang="zh-CN" altLang="en-US" dirty="0"/>
              <a:t>中信所为什么要做</a:t>
            </a:r>
            <a:r>
              <a:rPr lang="en-US" altLang="zh-CN" dirty="0"/>
              <a:t>DOI</a:t>
            </a:r>
            <a:r>
              <a:rPr lang="zh-CN" altLang="en-US" dirty="0"/>
              <a:t>服务</a:t>
            </a:r>
            <a:endParaRPr lang="en-US" altLang="zh-CN" dirty="0"/>
          </a:p>
          <a:p>
            <a:pPr lvl="1"/>
            <a:r>
              <a:rPr lang="en-US" altLang="zh-CN" dirty="0" smtClean="0"/>
              <a:t>DOI</a:t>
            </a:r>
            <a:r>
              <a:rPr lang="zh-CN" altLang="en-US" dirty="0" smtClean="0"/>
              <a:t>、数字对象标识技术与标准对于促进网络环境下的资源管理与利用具有深远的影响力</a:t>
            </a:r>
            <a:endParaRPr lang="en-US" altLang="zh-CN" dirty="0" smtClean="0"/>
          </a:p>
          <a:p>
            <a:pPr lvl="1"/>
            <a:r>
              <a:rPr lang="en-US" altLang="zh-CN" dirty="0" smtClean="0"/>
              <a:t>DOI</a:t>
            </a:r>
            <a:r>
              <a:rPr lang="zh-CN" altLang="en-US" dirty="0" smtClean="0"/>
              <a:t>开放合作的理念</a:t>
            </a:r>
            <a:endParaRPr lang="en-US" altLang="zh-CN" dirty="0" smtClean="0"/>
          </a:p>
          <a:p>
            <a:pPr lvl="1"/>
            <a:r>
              <a:rPr lang="zh-CN" altLang="en-US" dirty="0" smtClean="0"/>
              <a:t>中信所为行业提供公益化的科技服务，</a:t>
            </a:r>
            <a:r>
              <a:rPr lang="en-US" altLang="zh-CN" dirty="0" smtClean="0"/>
              <a:t>DOI</a:t>
            </a:r>
            <a:r>
              <a:rPr lang="zh-CN" altLang="en-US" dirty="0" smtClean="0"/>
              <a:t>是服务入口</a:t>
            </a:r>
            <a:endParaRPr lang="en-US" altLang="zh-CN" dirty="0" smtClean="0"/>
          </a:p>
          <a:p>
            <a:r>
              <a:rPr lang="zh-CN" altLang="en-US" dirty="0"/>
              <a:t>中信所为</a:t>
            </a:r>
            <a:r>
              <a:rPr lang="en-US" altLang="zh-CN" dirty="0"/>
              <a:t>DOI</a:t>
            </a:r>
            <a:r>
              <a:rPr lang="zh-CN" altLang="en-US" dirty="0"/>
              <a:t>公益服务提供持续支持</a:t>
            </a:r>
            <a:endParaRPr lang="en-US" altLang="zh-CN" dirty="0"/>
          </a:p>
          <a:p>
            <a:pPr lvl="1"/>
            <a:r>
              <a:rPr lang="zh-CN" altLang="en-US" dirty="0" smtClean="0"/>
              <a:t>连续</a:t>
            </a:r>
            <a:r>
              <a:rPr lang="en-US" altLang="zh-CN" dirty="0" smtClean="0"/>
              <a:t>5</a:t>
            </a:r>
            <a:r>
              <a:rPr lang="zh-CN" altLang="en-US" dirty="0" smtClean="0"/>
              <a:t>年所重点项目支持</a:t>
            </a:r>
            <a:endParaRPr lang="en-US" altLang="zh-CN" dirty="0" smtClean="0"/>
          </a:p>
          <a:p>
            <a:pPr lvl="1"/>
            <a:r>
              <a:rPr lang="zh-CN" altLang="en-US" dirty="0" smtClean="0"/>
              <a:t>人力、经费支持</a:t>
            </a:r>
            <a:endParaRPr lang="en-US" altLang="zh-CN" dirty="0" smtClean="0"/>
          </a:p>
          <a:p>
            <a:pPr lvl="1"/>
            <a:r>
              <a:rPr lang="zh-CN" altLang="en-US" dirty="0" smtClean="0"/>
              <a:t>国际、国内合作资源</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smtClean="0">
                <a:solidFill>
                  <a:schemeClr val="tx1">
                    <a:lumMod val="50000"/>
                    <a:lumOff val="50000"/>
                  </a:schemeClr>
                </a:solidFill>
              </a:rPr>
              <a:t>DOI</a:t>
            </a:r>
            <a:r>
              <a:rPr lang="zh-CN" altLang="en-US" sz="4000" dirty="0" smtClean="0"/>
              <a:t>与参考文献著录规范（续）</a:t>
            </a:r>
            <a:endParaRPr lang="zh-CN" altLang="en-US" sz="4000" dirty="0"/>
          </a:p>
        </p:txBody>
      </p:sp>
      <p:sp>
        <p:nvSpPr>
          <p:cNvPr id="3" name="内容占位符 2"/>
          <p:cNvSpPr>
            <a:spLocks noGrp="1"/>
          </p:cNvSpPr>
          <p:nvPr>
            <p:ph idx="1"/>
          </p:nvPr>
        </p:nvSpPr>
        <p:spPr>
          <a:xfrm>
            <a:off x="495130" y="1575225"/>
            <a:ext cx="9720263" cy="4751387"/>
          </a:xfrm>
        </p:spPr>
        <p:txBody>
          <a:bodyPr/>
          <a:lstStyle/>
          <a:p>
            <a:r>
              <a:rPr lang="zh-CN" altLang="en-US" sz="2800" dirty="0" smtClean="0">
                <a:latin typeface="微软雅黑" pitchFamily="34" charset="-122"/>
                <a:ea typeface="微软雅黑" pitchFamily="34" charset="-122"/>
              </a:rPr>
              <a:t>国外学会、协会期刊规范、编排格式规范</a:t>
            </a:r>
            <a:endParaRPr lang="en-US" altLang="zh-CN" sz="2800" dirty="0" smtClean="0">
              <a:latin typeface="微软雅黑" pitchFamily="34" charset="-122"/>
              <a:ea typeface="微软雅黑" pitchFamily="34" charset="-122"/>
            </a:endParaRPr>
          </a:p>
          <a:p>
            <a:pPr lvl="1"/>
            <a:r>
              <a:rPr lang="zh-CN" altLang="zh-CN" sz="2400" dirty="0" smtClean="0">
                <a:latin typeface="微软雅黑" pitchFamily="34" charset="-122"/>
                <a:ea typeface="微软雅黑" pitchFamily="34" charset="-122"/>
              </a:rPr>
              <a:t>美国</a:t>
            </a:r>
            <a:r>
              <a:rPr lang="en-US" altLang="zh-CN" sz="2400" dirty="0" err="1" smtClean="0">
                <a:latin typeface="微软雅黑" pitchFamily="34" charset="-122"/>
                <a:ea typeface="微软雅黑" pitchFamily="34" charset="-122"/>
              </a:rPr>
              <a:t>nfais</a:t>
            </a:r>
            <a:r>
              <a:rPr lang="zh-CN"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a:t>
            </a:r>
            <a:r>
              <a:rPr lang="zh-CN" altLang="zh-CN" sz="2400" dirty="0" smtClean="0">
                <a:latin typeface="微软雅黑" pitchFamily="34" charset="-122"/>
                <a:ea typeface="微软雅黑" pitchFamily="34" charset="-122"/>
              </a:rPr>
              <a:t>《期刊出版最佳实践》</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2009</a:t>
            </a:r>
            <a:r>
              <a:rPr lang="zh-CN" altLang="zh-CN" sz="2400" dirty="0" smtClean="0">
                <a:latin typeface="微软雅黑" pitchFamily="34" charset="-122"/>
                <a:ea typeface="微软雅黑" pitchFamily="34" charset="-122"/>
              </a:rPr>
              <a:t>年</a:t>
            </a:r>
            <a:endParaRPr lang="en-US" altLang="zh-CN" sz="2400" dirty="0" smtClean="0">
              <a:latin typeface="微软雅黑" pitchFamily="34" charset="-122"/>
              <a:ea typeface="微软雅黑" pitchFamily="34" charset="-122"/>
            </a:endParaRPr>
          </a:p>
          <a:p>
            <a:pPr lvl="2"/>
            <a:r>
              <a:rPr lang="zh-CN" altLang="en-US" sz="2400" dirty="0" smtClean="0">
                <a:latin typeface="微软雅黑" pitchFamily="34" charset="-122"/>
                <a:ea typeface="微软雅黑" pitchFamily="34" charset="-122"/>
              </a:rPr>
              <a:t>在</a:t>
            </a:r>
            <a:r>
              <a:rPr lang="en-US" altLang="zh-CN" sz="2400" b="1" dirty="0" smtClean="0">
                <a:latin typeface="微软雅黑" pitchFamily="34" charset="-122"/>
                <a:ea typeface="微软雅黑" pitchFamily="34" charset="-122"/>
              </a:rPr>
              <a:t>5</a:t>
            </a:r>
            <a:r>
              <a:rPr lang="zh-CN" altLang="zh-CN" sz="2400" b="1" dirty="0" smtClean="0">
                <a:latin typeface="微软雅黑" pitchFamily="34" charset="-122"/>
                <a:ea typeface="微软雅黑" pitchFamily="34" charset="-122"/>
              </a:rPr>
              <a:t>个</a:t>
            </a:r>
            <a:r>
              <a:rPr lang="zh-CN" altLang="zh-CN" sz="2400" dirty="0" smtClean="0">
                <a:latin typeface="微软雅黑" pitchFamily="34" charset="-122"/>
                <a:ea typeface="微软雅黑" pitchFamily="34" charset="-122"/>
              </a:rPr>
              <a:t>方面</a:t>
            </a:r>
            <a:r>
              <a:rPr lang="zh-CN" altLang="en-US" sz="2400" dirty="0" smtClean="0">
                <a:latin typeface="微软雅黑" pitchFamily="34" charset="-122"/>
                <a:ea typeface="微软雅黑" pitchFamily="34" charset="-122"/>
              </a:rPr>
              <a:t>的</a:t>
            </a:r>
            <a:r>
              <a:rPr lang="zh-CN" altLang="en-US" sz="2400" b="1" dirty="0" smtClean="0">
                <a:latin typeface="微软雅黑" pitchFamily="34" charset="-122"/>
                <a:ea typeface="微软雅黑" pitchFamily="34" charset="-122"/>
              </a:rPr>
              <a:t>最佳实践</a:t>
            </a:r>
            <a:r>
              <a:rPr lang="zh-CN" altLang="en-US" sz="2400" dirty="0" smtClean="0">
                <a:latin typeface="微软雅黑" pitchFamily="34" charset="-122"/>
                <a:ea typeface="微软雅黑" pitchFamily="34" charset="-122"/>
              </a:rPr>
              <a:t>中</a:t>
            </a:r>
            <a:r>
              <a:rPr lang="zh-CN" altLang="zh-CN" sz="2400" b="1" dirty="0" smtClean="0">
                <a:latin typeface="微软雅黑" pitchFamily="34" charset="-122"/>
                <a:ea typeface="微软雅黑" pitchFamily="34" charset="-122"/>
              </a:rPr>
              <a:t>推荐</a:t>
            </a:r>
            <a:r>
              <a:rPr lang="zh-CN" altLang="zh-CN" sz="2400" dirty="0" smtClean="0">
                <a:latin typeface="微软雅黑" pitchFamily="34" charset="-122"/>
                <a:ea typeface="微软雅黑" pitchFamily="34" charset="-122"/>
              </a:rPr>
              <a:t>使用</a:t>
            </a:r>
            <a:r>
              <a:rPr lang="en-US" altLang="zh-CN" sz="2400" b="1" dirty="0" smtClean="0">
                <a:latin typeface="微软雅黑" pitchFamily="34" charset="-122"/>
                <a:ea typeface="微软雅黑" pitchFamily="34" charset="-122"/>
              </a:rPr>
              <a:t>DOI</a:t>
            </a:r>
            <a:r>
              <a:rPr lang="zh-CN" altLang="en-US" sz="2400" dirty="0" smtClean="0">
                <a:latin typeface="微软雅黑" pitchFamily="34" charset="-122"/>
                <a:ea typeface="微软雅黑" pitchFamily="34" charset="-122"/>
              </a:rPr>
              <a:t>：</a:t>
            </a:r>
            <a:r>
              <a:rPr lang="zh-CN" altLang="zh-CN" sz="2400" b="1" dirty="0" smtClean="0">
                <a:latin typeface="微软雅黑" pitchFamily="34" charset="-122"/>
                <a:ea typeface="微软雅黑" pitchFamily="34" charset="-122"/>
              </a:rPr>
              <a:t>期刊的确认</a:t>
            </a:r>
            <a:r>
              <a:rPr lang="zh-CN" altLang="zh-CN" sz="2400" dirty="0" smtClean="0">
                <a:latin typeface="微软雅黑" pitchFamily="34" charset="-122"/>
                <a:ea typeface="微软雅黑" pitchFamily="34" charset="-122"/>
              </a:rPr>
              <a:t>、</a:t>
            </a:r>
            <a:r>
              <a:rPr lang="zh-CN" altLang="zh-CN" sz="2400" b="1" dirty="0" smtClean="0">
                <a:latin typeface="微软雅黑" pitchFamily="34" charset="-122"/>
                <a:ea typeface="微软雅黑" pitchFamily="34" charset="-122"/>
              </a:rPr>
              <a:t>论文检索</a:t>
            </a:r>
            <a:r>
              <a:rPr lang="zh-CN" altLang="zh-CN" sz="2400" dirty="0" smtClean="0">
                <a:latin typeface="微软雅黑" pitchFamily="34" charset="-122"/>
                <a:ea typeface="微软雅黑" pitchFamily="34" charset="-122"/>
              </a:rPr>
              <a:t>、</a:t>
            </a:r>
            <a:r>
              <a:rPr lang="zh-CN" altLang="zh-CN" sz="2400" b="1" dirty="0" smtClean="0">
                <a:latin typeface="微软雅黑" pitchFamily="34" charset="-122"/>
                <a:ea typeface="微软雅黑" pitchFamily="34" charset="-122"/>
              </a:rPr>
              <a:t>版本管理</a:t>
            </a:r>
            <a:r>
              <a:rPr lang="zh-CN" altLang="zh-CN" sz="2400" dirty="0" smtClean="0">
                <a:latin typeface="微软雅黑" pitchFamily="34" charset="-122"/>
                <a:ea typeface="微软雅黑" pitchFamily="34" charset="-122"/>
              </a:rPr>
              <a:t>、</a:t>
            </a:r>
            <a:r>
              <a:rPr lang="zh-CN" altLang="zh-CN" sz="2400" b="1" dirty="0" smtClean="0">
                <a:latin typeface="微软雅黑" pitchFamily="34" charset="-122"/>
                <a:ea typeface="微软雅黑" pitchFamily="34" charset="-122"/>
              </a:rPr>
              <a:t>补充材料</a:t>
            </a:r>
            <a:r>
              <a:rPr lang="zh-CN" altLang="zh-CN" sz="2400" dirty="0" smtClean="0">
                <a:latin typeface="微软雅黑" pitchFamily="34" charset="-122"/>
                <a:ea typeface="微软雅黑" pitchFamily="34" charset="-122"/>
              </a:rPr>
              <a:t>、</a:t>
            </a:r>
            <a:r>
              <a:rPr lang="zh-CN" altLang="zh-CN" sz="2400" b="1" dirty="0" smtClean="0">
                <a:latin typeface="微软雅黑" pitchFamily="34" charset="-122"/>
                <a:ea typeface="微软雅黑" pitchFamily="34" charset="-122"/>
              </a:rPr>
              <a:t>必备的引</a:t>
            </a:r>
            <a:r>
              <a:rPr lang="zh-CN" altLang="en-US" sz="2400" b="1" dirty="0" smtClean="0">
                <a:latin typeface="微软雅黑" pitchFamily="34" charset="-122"/>
                <a:ea typeface="微软雅黑" pitchFamily="34" charset="-122"/>
              </a:rPr>
              <a:t>文要</a:t>
            </a:r>
            <a:r>
              <a:rPr lang="zh-CN" altLang="zh-CN" sz="2400" b="1" dirty="0" smtClean="0">
                <a:latin typeface="微软雅黑" pitchFamily="34" charset="-122"/>
                <a:ea typeface="微软雅黑" pitchFamily="34" charset="-122"/>
              </a:rPr>
              <a:t>素</a:t>
            </a:r>
            <a:endParaRPr lang="en-US" altLang="zh-CN" sz="2400" dirty="0" smtClean="0">
              <a:latin typeface="微软雅黑" pitchFamily="34" charset="-122"/>
              <a:ea typeface="微软雅黑" pitchFamily="34" charset="-122"/>
            </a:endParaRPr>
          </a:p>
          <a:p>
            <a:pPr lvl="2"/>
            <a:r>
              <a:rPr lang="zh-CN" altLang="zh-CN" sz="2400" dirty="0" smtClean="0">
                <a:latin typeface="微软雅黑" pitchFamily="34" charset="-122"/>
                <a:ea typeface="微软雅黑" pitchFamily="34" charset="-122"/>
              </a:rPr>
              <a:t>将</a:t>
            </a:r>
            <a:r>
              <a:rPr lang="en-US" altLang="zh-CN" sz="2400" dirty="0" smtClean="0">
                <a:latin typeface="微软雅黑" pitchFamily="34" charset="-122"/>
                <a:ea typeface="微软雅黑" pitchFamily="34" charset="-122"/>
              </a:rPr>
              <a:t>DOI</a:t>
            </a:r>
            <a:r>
              <a:rPr lang="zh-CN" altLang="zh-CN" sz="2400" dirty="0" smtClean="0">
                <a:latin typeface="微软雅黑" pitchFamily="34" charset="-122"/>
                <a:ea typeface="微软雅黑" pitchFamily="34" charset="-122"/>
              </a:rPr>
              <a:t>列为</a:t>
            </a:r>
            <a:r>
              <a:rPr lang="en-US" altLang="zh-CN" sz="2400" dirty="0" smtClean="0">
                <a:latin typeface="微软雅黑" pitchFamily="34" charset="-122"/>
                <a:ea typeface="微软雅黑" pitchFamily="34" charset="-122"/>
              </a:rPr>
              <a:t>9</a:t>
            </a:r>
            <a:r>
              <a:rPr lang="zh-CN" altLang="zh-CN" sz="2400" dirty="0" smtClean="0">
                <a:latin typeface="微软雅黑" pitchFamily="34" charset="-122"/>
                <a:ea typeface="微软雅黑" pitchFamily="34" charset="-122"/>
              </a:rPr>
              <a:t>个必备的引文要素之一</a:t>
            </a:r>
            <a:endParaRPr lang="en-US" altLang="zh-CN" sz="2400" dirty="0" smtClean="0">
              <a:latin typeface="微软雅黑" pitchFamily="34" charset="-122"/>
              <a:ea typeface="微软雅黑" pitchFamily="34" charset="-122"/>
            </a:endParaRPr>
          </a:p>
          <a:p>
            <a:pPr lvl="1"/>
            <a:r>
              <a:rPr lang="en-US" altLang="zh-CN" sz="2400" dirty="0" smtClean="0">
                <a:latin typeface="微软雅黑" pitchFamily="34" charset="-122"/>
                <a:ea typeface="微软雅黑" pitchFamily="34" charset="-122"/>
              </a:rPr>
              <a:t>APA Style</a:t>
            </a:r>
            <a:r>
              <a:rPr lang="zh-CN" altLang="zh-CN" sz="2400" dirty="0" smtClean="0">
                <a:latin typeface="微软雅黑" pitchFamily="34" charset="-122"/>
                <a:ea typeface="微软雅黑" pitchFamily="34" charset="-122"/>
              </a:rPr>
              <a:t>（美国心理学协会）</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Chicago Manual of Style</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NLM “Citing Medicine”……</a:t>
            </a:r>
            <a:endParaRPr lang="en-US" altLang="zh-CN" sz="2400" b="1" dirty="0" smtClean="0"/>
          </a:p>
          <a:p>
            <a:r>
              <a:rPr lang="zh-CN" altLang="en-US" sz="2800" dirty="0" smtClean="0">
                <a:latin typeface="微软雅黑" pitchFamily="34" charset="-122"/>
                <a:ea typeface="微软雅黑" pitchFamily="34" charset="-122"/>
              </a:rPr>
              <a:t>我国国家标准</a:t>
            </a:r>
            <a:endParaRPr lang="en-US" altLang="zh-CN" sz="2800" dirty="0" smtClean="0">
              <a:latin typeface="微软雅黑" pitchFamily="34" charset="-122"/>
              <a:ea typeface="微软雅黑" pitchFamily="34" charset="-122"/>
            </a:endParaRPr>
          </a:p>
          <a:p>
            <a:pPr lvl="1" eaLnBrk="1" hangingPunct="1">
              <a:lnSpc>
                <a:spcPct val="90000"/>
              </a:lnSpc>
            </a:pPr>
            <a:r>
              <a:rPr lang="en-US" altLang="zh-CN" sz="2400" b="1" dirty="0" smtClean="0">
                <a:latin typeface="微软雅黑" pitchFamily="34" charset="-122"/>
                <a:ea typeface="微软雅黑" pitchFamily="34" charset="-122"/>
              </a:rPr>
              <a:t>《GB-T 7714 </a:t>
            </a:r>
            <a:r>
              <a:rPr lang="zh-CN" altLang="en-US" sz="2400" b="1" dirty="0" smtClean="0">
                <a:latin typeface="微软雅黑" pitchFamily="34" charset="-122"/>
                <a:ea typeface="微软雅黑" pitchFamily="34" charset="-122"/>
              </a:rPr>
              <a:t>文后参考文献著录规则</a:t>
            </a:r>
            <a:r>
              <a:rPr lang="en-US" altLang="zh-CN" sz="2400" b="1"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修订，</a:t>
            </a:r>
            <a:r>
              <a:rPr lang="zh-CN" altLang="en-US" sz="2400" b="1" dirty="0" smtClean="0">
                <a:latin typeface="微软雅黑" pitchFamily="34" charset="-122"/>
                <a:ea typeface="微软雅黑" pitchFamily="34" charset="-122"/>
              </a:rPr>
              <a:t>参照</a:t>
            </a:r>
            <a:r>
              <a:rPr lang="en-US" altLang="zh-CN" sz="2400" b="1" dirty="0" smtClean="0">
                <a:latin typeface="微软雅黑" pitchFamily="34" charset="-122"/>
                <a:ea typeface="微软雅黑" pitchFamily="34" charset="-122"/>
              </a:rPr>
              <a:t>ISO 690</a:t>
            </a:r>
            <a:r>
              <a:rPr lang="zh-CN" altLang="en-US" sz="2400" dirty="0" smtClean="0">
                <a:latin typeface="微软雅黑" pitchFamily="34" charset="-122"/>
                <a:ea typeface="微软雅黑" pitchFamily="34" charset="-122"/>
              </a:rPr>
              <a:t>，将</a:t>
            </a:r>
            <a:r>
              <a:rPr lang="en-US" altLang="zh-CN" sz="2400" b="1" dirty="0" smtClean="0">
                <a:latin typeface="微软雅黑" pitchFamily="34" charset="-122"/>
                <a:ea typeface="微软雅黑" pitchFamily="34" charset="-122"/>
              </a:rPr>
              <a:t>DOI</a:t>
            </a:r>
            <a:r>
              <a:rPr lang="zh-CN" altLang="en-US" sz="2400" dirty="0" smtClean="0">
                <a:latin typeface="微软雅黑" pitchFamily="34" charset="-122"/>
                <a:ea typeface="微软雅黑" pitchFamily="34" charset="-122"/>
              </a:rPr>
              <a:t>纳入</a:t>
            </a:r>
            <a:r>
              <a:rPr lang="zh-CN" altLang="en-US" sz="2400" b="1" dirty="0" smtClean="0">
                <a:latin typeface="微软雅黑" pitchFamily="34" charset="-122"/>
                <a:ea typeface="微软雅黑" pitchFamily="34" charset="-122"/>
              </a:rPr>
              <a:t>著录项</a:t>
            </a:r>
            <a:r>
              <a:rPr lang="zh-CN" altLang="en-US" sz="2400" dirty="0" smtClean="0">
                <a:latin typeface="微软雅黑" pitchFamily="34" charset="-122"/>
                <a:ea typeface="微软雅黑" pitchFamily="34" charset="-122"/>
              </a:rPr>
              <a:t>，目前正在征求意见</a:t>
            </a:r>
            <a:endParaRPr lang="en-US" altLang="zh-CN" sz="2400" b="1" dirty="0" smtClean="0">
              <a:latin typeface="微软雅黑" pitchFamily="34" charset="-122"/>
              <a:ea typeface="微软雅黑" pitchFamily="34" charset="-122"/>
            </a:endParaRPr>
          </a:p>
          <a:p>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5"/>
          <p:cNvPicPr>
            <a:picLocks noChangeAspect="1" noChangeArrowheads="1"/>
          </p:cNvPicPr>
          <p:nvPr/>
        </p:nvPicPr>
        <p:blipFill>
          <a:blip r:embed="rId2" cstate="print"/>
          <a:srcRect/>
          <a:stretch>
            <a:fillRect/>
          </a:stretch>
        </p:blipFill>
        <p:spPr bwMode="auto">
          <a:xfrm>
            <a:off x="270105" y="1575225"/>
            <a:ext cx="9760963" cy="4995555"/>
          </a:xfrm>
          <a:prstGeom prst="rect">
            <a:avLst/>
          </a:prstGeom>
          <a:noFill/>
          <a:ln w="9525">
            <a:noFill/>
            <a:miter lim="800000"/>
            <a:headEnd/>
            <a:tailEnd/>
          </a:ln>
        </p:spPr>
      </p:pic>
      <p:sp>
        <p:nvSpPr>
          <p:cNvPr id="2" name="标题 1"/>
          <p:cNvSpPr>
            <a:spLocks noGrp="1"/>
          </p:cNvSpPr>
          <p:nvPr>
            <p:ph type="title"/>
          </p:nvPr>
        </p:nvSpPr>
        <p:spPr/>
        <p:txBody>
          <a:bodyPr/>
          <a:lstStyle/>
          <a:p>
            <a:pPr eaLnBrk="1" hangingPunct="1"/>
            <a:r>
              <a:rPr lang="zh-CN" altLang="en-US" sz="4000" dirty="0" smtClean="0"/>
              <a:t>为</a:t>
            </a:r>
            <a:r>
              <a:rPr lang="zh-CN" altLang="en-US" sz="4000" dirty="0"/>
              <a:t>引文标注</a:t>
            </a:r>
            <a:r>
              <a:rPr lang="en-US" altLang="zh-CN" sz="4000" dirty="0" smtClean="0">
                <a:solidFill>
                  <a:schemeClr val="tx1">
                    <a:lumMod val="50000"/>
                    <a:lumOff val="50000"/>
                  </a:schemeClr>
                </a:solidFill>
              </a:rPr>
              <a:t>DOI</a:t>
            </a:r>
            <a:endParaRPr lang="zh-CN" altLang="en-US" sz="4000" dirty="0" smtClean="0">
              <a:solidFill>
                <a:schemeClr val="tx1">
                  <a:lumMod val="50000"/>
                  <a:lumOff val="50000"/>
                </a:schemeClr>
              </a:solidFill>
            </a:endParaRPr>
          </a:p>
        </p:txBody>
      </p:sp>
      <p:pic>
        <p:nvPicPr>
          <p:cNvPr id="8194" name="Picture 2"/>
          <p:cNvPicPr>
            <a:picLocks noChangeAspect="1" noChangeArrowheads="1"/>
          </p:cNvPicPr>
          <p:nvPr/>
        </p:nvPicPr>
        <p:blipFill>
          <a:blip r:embed="rId3" cstate="print"/>
          <a:srcRect/>
          <a:stretch>
            <a:fillRect/>
          </a:stretch>
        </p:blipFill>
        <p:spPr bwMode="auto">
          <a:xfrm>
            <a:off x="540068" y="1840231"/>
            <a:ext cx="8730731" cy="4890611"/>
          </a:xfrm>
          <a:prstGeom prst="rect">
            <a:avLst/>
          </a:prstGeom>
          <a:noFill/>
          <a:ln w="9525">
            <a:noFill/>
            <a:miter lim="800000"/>
            <a:headEnd/>
            <a:tailEnd/>
          </a:ln>
        </p:spPr>
      </p:pic>
      <p:sp>
        <p:nvSpPr>
          <p:cNvPr id="5" name="圆角矩形 4"/>
          <p:cNvSpPr/>
          <p:nvPr/>
        </p:nvSpPr>
        <p:spPr>
          <a:xfrm>
            <a:off x="990123" y="2960370"/>
            <a:ext cx="1980248" cy="2400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6" name="圆角矩形 5"/>
          <p:cNvSpPr/>
          <p:nvPr/>
        </p:nvSpPr>
        <p:spPr>
          <a:xfrm>
            <a:off x="5310664" y="4510907"/>
            <a:ext cx="1980248" cy="16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7" name="圆角矩形 6"/>
          <p:cNvSpPr/>
          <p:nvPr/>
        </p:nvSpPr>
        <p:spPr>
          <a:xfrm>
            <a:off x="7200900" y="3120390"/>
            <a:ext cx="1980248" cy="2400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8" name="圆角矩形 7"/>
          <p:cNvSpPr/>
          <p:nvPr/>
        </p:nvSpPr>
        <p:spPr>
          <a:xfrm>
            <a:off x="6660832" y="3520440"/>
            <a:ext cx="1980248" cy="2400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9" name="圆角矩形 8"/>
          <p:cNvSpPr/>
          <p:nvPr/>
        </p:nvSpPr>
        <p:spPr>
          <a:xfrm>
            <a:off x="4050506" y="4323302"/>
            <a:ext cx="1980248" cy="16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10" name="圆角矩形 9"/>
          <p:cNvSpPr/>
          <p:nvPr/>
        </p:nvSpPr>
        <p:spPr>
          <a:xfrm>
            <a:off x="4410551" y="3920490"/>
            <a:ext cx="1980248" cy="2400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11" name="圆角矩形 10"/>
          <p:cNvSpPr/>
          <p:nvPr/>
        </p:nvSpPr>
        <p:spPr>
          <a:xfrm>
            <a:off x="450056" y="5440680"/>
            <a:ext cx="1980248" cy="2400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12" name="圆角矩形 11"/>
          <p:cNvSpPr/>
          <p:nvPr/>
        </p:nvSpPr>
        <p:spPr>
          <a:xfrm>
            <a:off x="6390799" y="6000750"/>
            <a:ext cx="2250281" cy="2400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13" name="圆角矩形 12"/>
          <p:cNvSpPr/>
          <p:nvPr/>
        </p:nvSpPr>
        <p:spPr>
          <a:xfrm>
            <a:off x="5940742" y="6400800"/>
            <a:ext cx="1620203" cy="16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14" name="圆角矩形 13"/>
          <p:cNvSpPr/>
          <p:nvPr/>
        </p:nvSpPr>
        <p:spPr>
          <a:xfrm>
            <a:off x="6300788" y="6560820"/>
            <a:ext cx="1890236" cy="2400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15" name="圆角矩形 14"/>
          <p:cNvSpPr/>
          <p:nvPr/>
        </p:nvSpPr>
        <p:spPr>
          <a:xfrm>
            <a:off x="4050506" y="1809883"/>
            <a:ext cx="1980248" cy="2400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16" name="圆角矩形 15"/>
          <p:cNvSpPr/>
          <p:nvPr/>
        </p:nvSpPr>
        <p:spPr>
          <a:xfrm>
            <a:off x="3960495" y="2000250"/>
            <a:ext cx="1980248" cy="2400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17" name="圆角矩形 16"/>
          <p:cNvSpPr/>
          <p:nvPr/>
        </p:nvSpPr>
        <p:spPr>
          <a:xfrm>
            <a:off x="4140517" y="2240280"/>
            <a:ext cx="1980248" cy="16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18" name="圆角矩形 17"/>
          <p:cNvSpPr/>
          <p:nvPr/>
        </p:nvSpPr>
        <p:spPr>
          <a:xfrm>
            <a:off x="3780472" y="2400300"/>
            <a:ext cx="1980248" cy="16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19" name="圆角矩形 18"/>
          <p:cNvSpPr/>
          <p:nvPr/>
        </p:nvSpPr>
        <p:spPr>
          <a:xfrm>
            <a:off x="5059253" y="2609983"/>
            <a:ext cx="1980248" cy="16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20" name="圆角矩形 19"/>
          <p:cNvSpPr/>
          <p:nvPr/>
        </p:nvSpPr>
        <p:spPr>
          <a:xfrm>
            <a:off x="3960495" y="4720590"/>
            <a:ext cx="2160270" cy="16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21" name="圆角矩形 20"/>
          <p:cNvSpPr/>
          <p:nvPr/>
        </p:nvSpPr>
        <p:spPr>
          <a:xfrm>
            <a:off x="3960495" y="4880610"/>
            <a:ext cx="2700338" cy="16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24" name="圆角矩形 23"/>
          <p:cNvSpPr/>
          <p:nvPr/>
        </p:nvSpPr>
        <p:spPr>
          <a:xfrm>
            <a:off x="4140518" y="5073739"/>
            <a:ext cx="1530191" cy="2069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
        <p:nvSpPr>
          <p:cNvPr id="25" name="圆角矩形 24"/>
          <p:cNvSpPr/>
          <p:nvPr/>
        </p:nvSpPr>
        <p:spPr>
          <a:xfrm>
            <a:off x="4680585" y="6240780"/>
            <a:ext cx="1440180" cy="16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zh-CN" altLang="en-US"/>
          </a:p>
        </p:txBody>
      </p:sp>
    </p:spTree>
    <p:extLst>
      <p:ext uri="{BB962C8B-B14F-4D97-AF65-F5344CB8AC3E}">
        <p14:creationId xmlns="" xmlns:p14="http://schemas.microsoft.com/office/powerpoint/2010/main" val="96398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linds(horizontal)">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9"/>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0"/>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1"/>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00" fill="hold"/>
                                        <p:tgtEl>
                                          <p:spTgt spid="12"/>
                                        </p:tgtEl>
                                        <p:attrNameLst>
                                          <p:attrName>ppt_w</p:attrName>
                                        </p:attrNameLst>
                                      </p:cBhvr>
                                      <p:tavLst>
                                        <p:tav tm="0">
                                          <p:val>
                                            <p:fltVal val="0"/>
                                          </p:val>
                                        </p:tav>
                                        <p:tav tm="100000">
                                          <p:val>
                                            <p:strVal val="#ppt_w"/>
                                          </p:val>
                                        </p:tav>
                                      </p:tavLst>
                                    </p:anim>
                                    <p:anim calcmode="lin" valueType="num">
                                      <p:cBhvr>
                                        <p:cTn id="60" dur="1000" fill="hold"/>
                                        <p:tgtEl>
                                          <p:spTgt spid="12"/>
                                        </p:tgtEl>
                                        <p:attrNameLst>
                                          <p:attrName>ppt_h</p:attrName>
                                        </p:attrNameLst>
                                      </p:cBhvr>
                                      <p:tavLst>
                                        <p:tav tm="0">
                                          <p:val>
                                            <p:fltVal val="0"/>
                                          </p:val>
                                        </p:tav>
                                        <p:tav tm="100000">
                                          <p:val>
                                            <p:strVal val="#ppt_h"/>
                                          </p:val>
                                        </p:tav>
                                      </p:tavLst>
                                    </p:anim>
                                    <p:anim calcmode="lin" valueType="num">
                                      <p:cBhvr>
                                        <p:cTn id="6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2"/>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1000" fill="hold"/>
                                        <p:tgtEl>
                                          <p:spTgt spid="13"/>
                                        </p:tgtEl>
                                        <p:attrNameLst>
                                          <p:attrName>ppt_w</p:attrName>
                                        </p:attrNameLst>
                                      </p:cBhvr>
                                      <p:tavLst>
                                        <p:tav tm="0">
                                          <p:val>
                                            <p:fltVal val="0"/>
                                          </p:val>
                                        </p:tav>
                                        <p:tav tm="100000">
                                          <p:val>
                                            <p:strVal val="#ppt_w"/>
                                          </p:val>
                                        </p:tav>
                                      </p:tavLst>
                                    </p:anim>
                                    <p:anim calcmode="lin" valueType="num">
                                      <p:cBhvr>
                                        <p:cTn id="66" dur="1000" fill="hold"/>
                                        <p:tgtEl>
                                          <p:spTgt spid="13"/>
                                        </p:tgtEl>
                                        <p:attrNameLst>
                                          <p:attrName>ppt_h</p:attrName>
                                        </p:attrNameLst>
                                      </p:cBhvr>
                                      <p:tavLst>
                                        <p:tav tm="0">
                                          <p:val>
                                            <p:fltVal val="0"/>
                                          </p:val>
                                        </p:tav>
                                        <p:tav tm="100000">
                                          <p:val>
                                            <p:strVal val="#ppt_h"/>
                                          </p:val>
                                        </p:tav>
                                      </p:tavLst>
                                    </p:anim>
                                    <p:anim calcmode="lin" valueType="num">
                                      <p:cBhvr>
                                        <p:cTn id="6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3"/>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1000" fill="hold"/>
                                        <p:tgtEl>
                                          <p:spTgt spid="14"/>
                                        </p:tgtEl>
                                        <p:attrNameLst>
                                          <p:attrName>ppt_w</p:attrName>
                                        </p:attrNameLst>
                                      </p:cBhvr>
                                      <p:tavLst>
                                        <p:tav tm="0">
                                          <p:val>
                                            <p:fltVal val="0"/>
                                          </p:val>
                                        </p:tav>
                                        <p:tav tm="100000">
                                          <p:val>
                                            <p:strVal val="#ppt_w"/>
                                          </p:val>
                                        </p:tav>
                                      </p:tavLst>
                                    </p:anim>
                                    <p:anim calcmode="lin" valueType="num">
                                      <p:cBhvr>
                                        <p:cTn id="72" dur="1000" fill="hold"/>
                                        <p:tgtEl>
                                          <p:spTgt spid="14"/>
                                        </p:tgtEl>
                                        <p:attrNameLst>
                                          <p:attrName>ppt_h</p:attrName>
                                        </p:attrNameLst>
                                      </p:cBhvr>
                                      <p:tavLst>
                                        <p:tav tm="0">
                                          <p:val>
                                            <p:fltVal val="0"/>
                                          </p:val>
                                        </p:tav>
                                        <p:tav tm="100000">
                                          <p:val>
                                            <p:strVal val="#ppt_h"/>
                                          </p:val>
                                        </p:tav>
                                      </p:tavLst>
                                    </p:anim>
                                    <p:anim calcmode="lin" valueType="num">
                                      <p:cBhvr>
                                        <p:cTn id="7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4"/>
                                        </p:tgtEl>
                                        <p:attrNameLst>
                                          <p:attrName>ppt_y</p:attrName>
                                        </p:attrNameLst>
                                      </p:cBhvr>
                                      <p:tavLst>
                                        <p:tav tm="0" fmla="#ppt_y+(sin(-2*pi*(1-$))*-#ppt_x+cos(-2*pi*(1-$))*(1-#ppt_y))*(1-$)">
                                          <p:val>
                                            <p:fltVal val="0"/>
                                          </p:val>
                                        </p:tav>
                                        <p:tav tm="100000">
                                          <p:val>
                                            <p:fltVal val="1"/>
                                          </p:val>
                                        </p:tav>
                                      </p:tavLst>
                                    </p:anim>
                                  </p:childTnLst>
                                </p:cTn>
                              </p:par>
                              <p:par>
                                <p:cTn id="75" presetID="15"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ppt_w</p:attrName>
                                        </p:attrNameLst>
                                      </p:cBhvr>
                                      <p:tavLst>
                                        <p:tav tm="0">
                                          <p:val>
                                            <p:fltVal val="0"/>
                                          </p:val>
                                        </p:tav>
                                        <p:tav tm="100000">
                                          <p:val>
                                            <p:strVal val="#ppt_w"/>
                                          </p:val>
                                        </p:tav>
                                      </p:tavLst>
                                    </p:anim>
                                    <p:anim calcmode="lin" valueType="num">
                                      <p:cBhvr>
                                        <p:cTn id="78" dur="1000" fill="hold"/>
                                        <p:tgtEl>
                                          <p:spTgt spid="15"/>
                                        </p:tgtEl>
                                        <p:attrNameLst>
                                          <p:attrName>ppt_h</p:attrName>
                                        </p:attrNameLst>
                                      </p:cBhvr>
                                      <p:tavLst>
                                        <p:tav tm="0">
                                          <p:val>
                                            <p:fltVal val="0"/>
                                          </p:val>
                                        </p:tav>
                                        <p:tav tm="100000">
                                          <p:val>
                                            <p:strVal val="#ppt_h"/>
                                          </p:val>
                                        </p:tav>
                                      </p:tavLst>
                                    </p:anim>
                                    <p:anim calcmode="lin" valueType="num">
                                      <p:cBhvr>
                                        <p:cTn id="7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15"/>
                                        </p:tgtEl>
                                        <p:attrNameLst>
                                          <p:attrName>ppt_y</p:attrName>
                                        </p:attrNameLst>
                                      </p:cBhvr>
                                      <p:tavLst>
                                        <p:tav tm="0" fmla="#ppt_y+(sin(-2*pi*(1-$))*-#ppt_x+cos(-2*pi*(1-$))*(1-#ppt_y))*(1-$)">
                                          <p:val>
                                            <p:fltVal val="0"/>
                                          </p:val>
                                        </p:tav>
                                        <p:tav tm="100000">
                                          <p:val>
                                            <p:fltVal val="1"/>
                                          </p:val>
                                        </p:tav>
                                      </p:tavLst>
                                    </p:anim>
                                  </p:childTnLst>
                                </p:cTn>
                              </p:par>
                              <p:par>
                                <p:cTn id="81" presetID="15"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16"/>
                                        </p:tgtEl>
                                        <p:attrNameLst>
                                          <p:attrName>ppt_y</p:attrName>
                                        </p:attrNameLst>
                                      </p:cBhvr>
                                      <p:tavLst>
                                        <p:tav tm="0" fmla="#ppt_y+(sin(-2*pi*(1-$))*-#ppt_x+cos(-2*pi*(1-$))*(1-#ppt_y))*(1-$)">
                                          <p:val>
                                            <p:fltVal val="0"/>
                                          </p:val>
                                        </p:tav>
                                        <p:tav tm="100000">
                                          <p:val>
                                            <p:fltVal val="1"/>
                                          </p:val>
                                        </p:tav>
                                      </p:tavLst>
                                    </p:anim>
                                  </p:childTnLst>
                                </p:cTn>
                              </p:par>
                              <p:par>
                                <p:cTn id="87" presetID="15" presetClass="entr" presetSubtype="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1000" fill="hold"/>
                                        <p:tgtEl>
                                          <p:spTgt spid="17"/>
                                        </p:tgtEl>
                                        <p:attrNameLst>
                                          <p:attrName>ppt_w</p:attrName>
                                        </p:attrNameLst>
                                      </p:cBhvr>
                                      <p:tavLst>
                                        <p:tav tm="0">
                                          <p:val>
                                            <p:fltVal val="0"/>
                                          </p:val>
                                        </p:tav>
                                        <p:tav tm="100000">
                                          <p:val>
                                            <p:strVal val="#ppt_w"/>
                                          </p:val>
                                        </p:tav>
                                      </p:tavLst>
                                    </p:anim>
                                    <p:anim calcmode="lin" valueType="num">
                                      <p:cBhvr>
                                        <p:cTn id="90" dur="1000" fill="hold"/>
                                        <p:tgtEl>
                                          <p:spTgt spid="17"/>
                                        </p:tgtEl>
                                        <p:attrNameLst>
                                          <p:attrName>ppt_h</p:attrName>
                                        </p:attrNameLst>
                                      </p:cBhvr>
                                      <p:tavLst>
                                        <p:tav tm="0">
                                          <p:val>
                                            <p:fltVal val="0"/>
                                          </p:val>
                                        </p:tav>
                                        <p:tav tm="100000">
                                          <p:val>
                                            <p:strVal val="#ppt_h"/>
                                          </p:val>
                                        </p:tav>
                                      </p:tavLst>
                                    </p:anim>
                                    <p:anim calcmode="lin" valueType="num">
                                      <p:cBhvr>
                                        <p:cTn id="91"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92" dur="1000" fill="hold"/>
                                        <p:tgtEl>
                                          <p:spTgt spid="17"/>
                                        </p:tgtEl>
                                        <p:attrNameLst>
                                          <p:attrName>ppt_y</p:attrName>
                                        </p:attrNameLst>
                                      </p:cBhvr>
                                      <p:tavLst>
                                        <p:tav tm="0" fmla="#ppt_y+(sin(-2*pi*(1-$))*-#ppt_x+cos(-2*pi*(1-$))*(1-#ppt_y))*(1-$)">
                                          <p:val>
                                            <p:fltVal val="0"/>
                                          </p:val>
                                        </p:tav>
                                        <p:tav tm="100000">
                                          <p:val>
                                            <p:fltVal val="1"/>
                                          </p:val>
                                        </p:tav>
                                      </p:tavLst>
                                    </p:anim>
                                  </p:childTnLst>
                                </p:cTn>
                              </p:par>
                              <p:par>
                                <p:cTn id="93" presetID="15"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1000" fill="hold"/>
                                        <p:tgtEl>
                                          <p:spTgt spid="18"/>
                                        </p:tgtEl>
                                        <p:attrNameLst>
                                          <p:attrName>ppt_w</p:attrName>
                                        </p:attrNameLst>
                                      </p:cBhvr>
                                      <p:tavLst>
                                        <p:tav tm="0">
                                          <p:val>
                                            <p:fltVal val="0"/>
                                          </p:val>
                                        </p:tav>
                                        <p:tav tm="100000">
                                          <p:val>
                                            <p:strVal val="#ppt_w"/>
                                          </p:val>
                                        </p:tav>
                                      </p:tavLst>
                                    </p:anim>
                                    <p:anim calcmode="lin" valueType="num">
                                      <p:cBhvr>
                                        <p:cTn id="96" dur="1000" fill="hold"/>
                                        <p:tgtEl>
                                          <p:spTgt spid="18"/>
                                        </p:tgtEl>
                                        <p:attrNameLst>
                                          <p:attrName>ppt_h</p:attrName>
                                        </p:attrNameLst>
                                      </p:cBhvr>
                                      <p:tavLst>
                                        <p:tav tm="0">
                                          <p:val>
                                            <p:fltVal val="0"/>
                                          </p:val>
                                        </p:tav>
                                        <p:tav tm="100000">
                                          <p:val>
                                            <p:strVal val="#ppt_h"/>
                                          </p:val>
                                        </p:tav>
                                      </p:tavLst>
                                    </p:anim>
                                    <p:anim calcmode="lin" valueType="num">
                                      <p:cBhvr>
                                        <p:cTn id="9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8"/>
                                        </p:tgtEl>
                                        <p:attrNameLst>
                                          <p:attrName>ppt_y</p:attrName>
                                        </p:attrNameLst>
                                      </p:cBhvr>
                                      <p:tavLst>
                                        <p:tav tm="0" fmla="#ppt_y+(sin(-2*pi*(1-$))*-#ppt_x+cos(-2*pi*(1-$))*(1-#ppt_y))*(1-$)">
                                          <p:val>
                                            <p:fltVal val="0"/>
                                          </p:val>
                                        </p:tav>
                                        <p:tav tm="100000">
                                          <p:val>
                                            <p:fltVal val="1"/>
                                          </p:val>
                                        </p:tav>
                                      </p:tavLst>
                                    </p:anim>
                                  </p:childTnLst>
                                </p:cTn>
                              </p:par>
                              <p:par>
                                <p:cTn id="99" presetID="15"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p:cTn id="101" dur="1000" fill="hold"/>
                                        <p:tgtEl>
                                          <p:spTgt spid="19"/>
                                        </p:tgtEl>
                                        <p:attrNameLst>
                                          <p:attrName>ppt_w</p:attrName>
                                        </p:attrNameLst>
                                      </p:cBhvr>
                                      <p:tavLst>
                                        <p:tav tm="0">
                                          <p:val>
                                            <p:fltVal val="0"/>
                                          </p:val>
                                        </p:tav>
                                        <p:tav tm="100000">
                                          <p:val>
                                            <p:strVal val="#ppt_w"/>
                                          </p:val>
                                        </p:tav>
                                      </p:tavLst>
                                    </p:anim>
                                    <p:anim calcmode="lin" valueType="num">
                                      <p:cBhvr>
                                        <p:cTn id="102" dur="1000" fill="hold"/>
                                        <p:tgtEl>
                                          <p:spTgt spid="19"/>
                                        </p:tgtEl>
                                        <p:attrNameLst>
                                          <p:attrName>ppt_h</p:attrName>
                                        </p:attrNameLst>
                                      </p:cBhvr>
                                      <p:tavLst>
                                        <p:tav tm="0">
                                          <p:val>
                                            <p:fltVal val="0"/>
                                          </p:val>
                                        </p:tav>
                                        <p:tav tm="100000">
                                          <p:val>
                                            <p:strVal val="#ppt_h"/>
                                          </p:val>
                                        </p:tav>
                                      </p:tavLst>
                                    </p:anim>
                                    <p:anim calcmode="lin" valueType="num">
                                      <p:cBhvr>
                                        <p:cTn id="10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04" dur="1000" fill="hold"/>
                                        <p:tgtEl>
                                          <p:spTgt spid="19"/>
                                        </p:tgtEl>
                                        <p:attrNameLst>
                                          <p:attrName>ppt_y</p:attrName>
                                        </p:attrNameLst>
                                      </p:cBhvr>
                                      <p:tavLst>
                                        <p:tav tm="0" fmla="#ppt_y+(sin(-2*pi*(1-$))*-#ppt_x+cos(-2*pi*(1-$))*(1-#ppt_y))*(1-$)">
                                          <p:val>
                                            <p:fltVal val="0"/>
                                          </p:val>
                                        </p:tav>
                                        <p:tav tm="100000">
                                          <p:val>
                                            <p:fltVal val="1"/>
                                          </p:val>
                                        </p:tav>
                                      </p:tavLst>
                                    </p:anim>
                                  </p:childTnLst>
                                </p:cTn>
                              </p:par>
                              <p:par>
                                <p:cTn id="105" presetID="15" presetClass="entr" presetSubtype="0"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1000" fill="hold"/>
                                        <p:tgtEl>
                                          <p:spTgt spid="20"/>
                                        </p:tgtEl>
                                        <p:attrNameLst>
                                          <p:attrName>ppt_w</p:attrName>
                                        </p:attrNameLst>
                                      </p:cBhvr>
                                      <p:tavLst>
                                        <p:tav tm="0">
                                          <p:val>
                                            <p:fltVal val="0"/>
                                          </p:val>
                                        </p:tav>
                                        <p:tav tm="100000">
                                          <p:val>
                                            <p:strVal val="#ppt_w"/>
                                          </p:val>
                                        </p:tav>
                                      </p:tavLst>
                                    </p:anim>
                                    <p:anim calcmode="lin" valueType="num">
                                      <p:cBhvr>
                                        <p:cTn id="108" dur="1000" fill="hold"/>
                                        <p:tgtEl>
                                          <p:spTgt spid="20"/>
                                        </p:tgtEl>
                                        <p:attrNameLst>
                                          <p:attrName>ppt_h</p:attrName>
                                        </p:attrNameLst>
                                      </p:cBhvr>
                                      <p:tavLst>
                                        <p:tav tm="0">
                                          <p:val>
                                            <p:fltVal val="0"/>
                                          </p:val>
                                        </p:tav>
                                        <p:tav tm="100000">
                                          <p:val>
                                            <p:strVal val="#ppt_h"/>
                                          </p:val>
                                        </p:tav>
                                      </p:tavLst>
                                    </p:anim>
                                    <p:anim calcmode="lin" valueType="num">
                                      <p:cBhvr>
                                        <p:cTn id="109"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20"/>
                                        </p:tgtEl>
                                        <p:attrNameLst>
                                          <p:attrName>ppt_y</p:attrName>
                                        </p:attrNameLst>
                                      </p:cBhvr>
                                      <p:tavLst>
                                        <p:tav tm="0" fmla="#ppt_y+(sin(-2*pi*(1-$))*-#ppt_x+cos(-2*pi*(1-$))*(1-#ppt_y))*(1-$)">
                                          <p:val>
                                            <p:fltVal val="0"/>
                                          </p:val>
                                        </p:tav>
                                        <p:tav tm="100000">
                                          <p:val>
                                            <p:fltVal val="1"/>
                                          </p:val>
                                        </p:tav>
                                      </p:tavLst>
                                    </p:anim>
                                  </p:childTnLst>
                                </p:cTn>
                              </p:par>
                              <p:par>
                                <p:cTn id="111" presetID="15" presetClass="entr" presetSubtype="0" fill="hold" grpId="0" nodeType="with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p:cTn id="113" dur="1000" fill="hold"/>
                                        <p:tgtEl>
                                          <p:spTgt spid="21"/>
                                        </p:tgtEl>
                                        <p:attrNameLst>
                                          <p:attrName>ppt_w</p:attrName>
                                        </p:attrNameLst>
                                      </p:cBhvr>
                                      <p:tavLst>
                                        <p:tav tm="0">
                                          <p:val>
                                            <p:fltVal val="0"/>
                                          </p:val>
                                        </p:tav>
                                        <p:tav tm="100000">
                                          <p:val>
                                            <p:strVal val="#ppt_w"/>
                                          </p:val>
                                        </p:tav>
                                      </p:tavLst>
                                    </p:anim>
                                    <p:anim calcmode="lin" valueType="num">
                                      <p:cBhvr>
                                        <p:cTn id="114" dur="1000" fill="hold"/>
                                        <p:tgtEl>
                                          <p:spTgt spid="21"/>
                                        </p:tgtEl>
                                        <p:attrNameLst>
                                          <p:attrName>ppt_h</p:attrName>
                                        </p:attrNameLst>
                                      </p:cBhvr>
                                      <p:tavLst>
                                        <p:tav tm="0">
                                          <p:val>
                                            <p:fltVal val="0"/>
                                          </p:val>
                                        </p:tav>
                                        <p:tav tm="100000">
                                          <p:val>
                                            <p:strVal val="#ppt_h"/>
                                          </p:val>
                                        </p:tav>
                                      </p:tavLst>
                                    </p:anim>
                                    <p:anim calcmode="lin" valueType="num">
                                      <p:cBhvr>
                                        <p:cTn id="11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16" dur="1000" fill="hold"/>
                                        <p:tgtEl>
                                          <p:spTgt spid="21"/>
                                        </p:tgtEl>
                                        <p:attrNameLst>
                                          <p:attrName>ppt_y</p:attrName>
                                        </p:attrNameLst>
                                      </p:cBhvr>
                                      <p:tavLst>
                                        <p:tav tm="0" fmla="#ppt_y+(sin(-2*pi*(1-$))*-#ppt_x+cos(-2*pi*(1-$))*(1-#ppt_y))*(1-$)">
                                          <p:val>
                                            <p:fltVal val="0"/>
                                          </p:val>
                                        </p:tav>
                                        <p:tav tm="100000">
                                          <p:val>
                                            <p:fltVal val="1"/>
                                          </p:val>
                                        </p:tav>
                                      </p:tavLst>
                                    </p:anim>
                                  </p:childTnLst>
                                </p:cTn>
                              </p:par>
                              <p:par>
                                <p:cTn id="117" presetID="15" presetClass="entr" presetSubtype="0" fill="hold" grpId="0" nodeType="withEffect">
                                  <p:stCondLst>
                                    <p:cond delay="0"/>
                                  </p:stCondLst>
                                  <p:childTnLst>
                                    <p:set>
                                      <p:cBhvr>
                                        <p:cTn id="118" dur="1" fill="hold">
                                          <p:stCondLst>
                                            <p:cond delay="0"/>
                                          </p:stCondLst>
                                        </p:cTn>
                                        <p:tgtEl>
                                          <p:spTgt spid="24"/>
                                        </p:tgtEl>
                                        <p:attrNameLst>
                                          <p:attrName>style.visibility</p:attrName>
                                        </p:attrNameLst>
                                      </p:cBhvr>
                                      <p:to>
                                        <p:strVal val="visible"/>
                                      </p:to>
                                    </p:set>
                                    <p:anim calcmode="lin" valueType="num">
                                      <p:cBhvr>
                                        <p:cTn id="119" dur="1000" fill="hold"/>
                                        <p:tgtEl>
                                          <p:spTgt spid="24"/>
                                        </p:tgtEl>
                                        <p:attrNameLst>
                                          <p:attrName>ppt_w</p:attrName>
                                        </p:attrNameLst>
                                      </p:cBhvr>
                                      <p:tavLst>
                                        <p:tav tm="0">
                                          <p:val>
                                            <p:fltVal val="0"/>
                                          </p:val>
                                        </p:tav>
                                        <p:tav tm="100000">
                                          <p:val>
                                            <p:strVal val="#ppt_w"/>
                                          </p:val>
                                        </p:tav>
                                      </p:tavLst>
                                    </p:anim>
                                    <p:anim calcmode="lin" valueType="num">
                                      <p:cBhvr>
                                        <p:cTn id="120" dur="1000" fill="hold"/>
                                        <p:tgtEl>
                                          <p:spTgt spid="24"/>
                                        </p:tgtEl>
                                        <p:attrNameLst>
                                          <p:attrName>ppt_h</p:attrName>
                                        </p:attrNameLst>
                                      </p:cBhvr>
                                      <p:tavLst>
                                        <p:tav tm="0">
                                          <p:val>
                                            <p:fltVal val="0"/>
                                          </p:val>
                                        </p:tav>
                                        <p:tav tm="100000">
                                          <p:val>
                                            <p:strVal val="#ppt_h"/>
                                          </p:val>
                                        </p:tav>
                                      </p:tavLst>
                                    </p:anim>
                                    <p:anim calcmode="lin" valueType="num">
                                      <p:cBhvr>
                                        <p:cTn id="121"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24"/>
                                        </p:tgtEl>
                                        <p:attrNameLst>
                                          <p:attrName>ppt_y</p:attrName>
                                        </p:attrNameLst>
                                      </p:cBhvr>
                                      <p:tavLst>
                                        <p:tav tm="0" fmla="#ppt_y+(sin(-2*pi*(1-$))*-#ppt_x+cos(-2*pi*(1-$))*(1-#ppt_y))*(1-$)">
                                          <p:val>
                                            <p:fltVal val="0"/>
                                          </p:val>
                                        </p:tav>
                                        <p:tav tm="100000">
                                          <p:val>
                                            <p:fltVal val="1"/>
                                          </p:val>
                                        </p:tav>
                                      </p:tavLst>
                                    </p:anim>
                                  </p:childTnLst>
                                </p:cTn>
                              </p:par>
                              <p:par>
                                <p:cTn id="123" presetID="15" presetClass="entr" presetSubtype="0"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1000" fill="hold"/>
                                        <p:tgtEl>
                                          <p:spTgt spid="25"/>
                                        </p:tgtEl>
                                        <p:attrNameLst>
                                          <p:attrName>ppt_w</p:attrName>
                                        </p:attrNameLst>
                                      </p:cBhvr>
                                      <p:tavLst>
                                        <p:tav tm="0">
                                          <p:val>
                                            <p:fltVal val="0"/>
                                          </p:val>
                                        </p:tav>
                                        <p:tav tm="100000">
                                          <p:val>
                                            <p:strVal val="#ppt_w"/>
                                          </p:val>
                                        </p:tav>
                                      </p:tavLst>
                                    </p:anim>
                                    <p:anim calcmode="lin" valueType="num">
                                      <p:cBhvr>
                                        <p:cTn id="126" dur="1000" fill="hold"/>
                                        <p:tgtEl>
                                          <p:spTgt spid="25"/>
                                        </p:tgtEl>
                                        <p:attrNameLst>
                                          <p:attrName>ppt_h</p:attrName>
                                        </p:attrNameLst>
                                      </p:cBhvr>
                                      <p:tavLst>
                                        <p:tav tm="0">
                                          <p:val>
                                            <p:fltVal val="0"/>
                                          </p:val>
                                        </p:tav>
                                        <p:tav tm="100000">
                                          <p:val>
                                            <p:strVal val="#ppt_h"/>
                                          </p:val>
                                        </p:tav>
                                      </p:tavLst>
                                    </p:anim>
                                    <p:anim calcmode="lin" valueType="num">
                                      <p:cBhvr>
                                        <p:cTn id="127"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128"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450125" y="945155"/>
            <a:ext cx="9720263" cy="569913"/>
          </a:xfrm>
        </p:spPr>
        <p:txBody>
          <a:bodyPr/>
          <a:lstStyle/>
          <a:p>
            <a:pPr eaLnBrk="1" hangingPunct="1"/>
            <a:r>
              <a:rPr lang="en-US" altLang="zh-CN" sz="4400" dirty="0" smtClean="0">
                <a:solidFill>
                  <a:schemeClr val="tx1">
                    <a:lumMod val="50000"/>
                    <a:lumOff val="50000"/>
                  </a:schemeClr>
                </a:solidFill>
              </a:rPr>
              <a:t>DOI</a:t>
            </a:r>
            <a:r>
              <a:rPr lang="zh-CN" altLang="en-US" sz="4400" dirty="0" smtClean="0"/>
              <a:t>与科技期刊评价</a:t>
            </a:r>
          </a:p>
        </p:txBody>
      </p:sp>
      <p:sp>
        <p:nvSpPr>
          <p:cNvPr id="11" name="矩形 10"/>
          <p:cNvSpPr/>
          <p:nvPr/>
        </p:nvSpPr>
        <p:spPr>
          <a:xfrm>
            <a:off x="7110865" y="2037150"/>
            <a:ext cx="3240360" cy="44104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pPr>
            <a:r>
              <a:rPr lang="en-US" altLang="zh-CN" sz="2800" dirty="0" smtClean="0">
                <a:latin typeface="微软雅黑" pitchFamily="34" charset="-122"/>
                <a:ea typeface="微软雅黑" pitchFamily="34" charset="-122"/>
              </a:rPr>
              <a:t>2013</a:t>
            </a:r>
            <a:r>
              <a:rPr lang="zh-CN" altLang="zh-CN" sz="2800" dirty="0" smtClean="0">
                <a:latin typeface="微软雅黑" pitchFamily="34" charset="-122"/>
                <a:ea typeface="微软雅黑" pitchFamily="34" charset="-122"/>
              </a:rPr>
              <a:t>年第二届中国高校科技期刊优秀网站评价</a:t>
            </a:r>
            <a:r>
              <a:rPr lang="zh-CN" altLang="en-US" sz="2800" dirty="0" smtClean="0">
                <a:latin typeface="微软雅黑" pitchFamily="34" charset="-122"/>
                <a:ea typeface="微软雅黑" pitchFamily="34" charset="-122"/>
              </a:rPr>
              <a:t>将</a:t>
            </a:r>
            <a:r>
              <a:rPr lang="en-US" altLang="zh-CN" sz="2800" dirty="0" smtClean="0">
                <a:latin typeface="微软雅黑" pitchFamily="34" charset="-122"/>
                <a:ea typeface="微软雅黑" pitchFamily="34" charset="-122"/>
              </a:rPr>
              <a:t>DOI</a:t>
            </a:r>
            <a:r>
              <a:rPr lang="zh-CN" altLang="en-US" sz="2800" dirty="0" smtClean="0">
                <a:latin typeface="微软雅黑" pitchFamily="34" charset="-122"/>
                <a:ea typeface="微软雅黑" pitchFamily="34" charset="-122"/>
              </a:rPr>
              <a:t>列入评价指标</a:t>
            </a:r>
            <a:endParaRPr lang="en-US" altLang="zh-CN" sz="2800" dirty="0" smtClean="0">
              <a:latin typeface="微软雅黑" pitchFamily="34" charset="-122"/>
              <a:ea typeface="微软雅黑" pitchFamily="34" charset="-122"/>
            </a:endParaRPr>
          </a:p>
          <a:p>
            <a:pPr>
              <a:buFont typeface="Arial" pitchFamily="34" charset="0"/>
              <a:buChar char="•"/>
            </a:pPr>
            <a:endParaRPr lang="en-US" altLang="zh-CN" sz="2800" b="1" dirty="0" smtClean="0">
              <a:latin typeface="微软雅黑" pitchFamily="34" charset="-122"/>
              <a:ea typeface="微软雅黑" pitchFamily="34" charset="-122"/>
            </a:endParaRPr>
          </a:p>
          <a:p>
            <a:pPr>
              <a:buFont typeface="Arial" pitchFamily="34" charset="0"/>
              <a:buChar char="•"/>
            </a:pPr>
            <a:r>
              <a:rPr lang="zh-CN" altLang="en-US" sz="2800" b="1" dirty="0" smtClean="0">
                <a:latin typeface="微软雅黑" pitchFamily="34" charset="-122"/>
                <a:ea typeface="微软雅黑" pitchFamily="34" charset="-122"/>
              </a:rPr>
              <a:t>中信所</a:t>
            </a:r>
            <a:r>
              <a:rPr lang="zh-CN" altLang="zh-CN" sz="2800" b="1" dirty="0" smtClean="0">
                <a:latin typeface="微软雅黑" pitchFamily="34" charset="-122"/>
                <a:ea typeface="微软雅黑" pitchFamily="34" charset="-122"/>
              </a:rPr>
              <a:t>开展</a:t>
            </a:r>
            <a:r>
              <a:rPr lang="en-US" altLang="zh-CN" sz="2800" b="1" dirty="0" smtClean="0">
                <a:latin typeface="微软雅黑" pitchFamily="34" charset="-122"/>
                <a:ea typeface="微软雅黑" pitchFamily="34" charset="-122"/>
              </a:rPr>
              <a:t>DOI</a:t>
            </a:r>
            <a:r>
              <a:rPr lang="zh-CN" altLang="zh-CN" sz="2800" b="1" dirty="0" smtClean="0">
                <a:latin typeface="微软雅黑" pitchFamily="34" charset="-122"/>
                <a:ea typeface="微软雅黑" pitchFamily="34" charset="-122"/>
              </a:rPr>
              <a:t>对期刊传播、引用方面的影响实验和评估</a:t>
            </a:r>
            <a:endParaRPr lang="en-US" altLang="zh-CN" sz="2800" b="1" dirty="0" smtClean="0">
              <a:latin typeface="微软雅黑" pitchFamily="34" charset="-122"/>
              <a:ea typeface="微软雅黑" pitchFamily="34" charset="-122"/>
            </a:endParaRPr>
          </a:p>
          <a:p>
            <a:pPr>
              <a:buFont typeface="Arial" pitchFamily="34" charset="0"/>
              <a:buChar char="•"/>
            </a:pPr>
            <a:endParaRPr lang="en-US" altLang="zh-CN" sz="2400" b="1" dirty="0" smtClean="0">
              <a:latin typeface="微软雅黑" pitchFamily="34" charset="-122"/>
              <a:ea typeface="微软雅黑" pitchFamily="34" charset="-122"/>
            </a:endParaRPr>
          </a:p>
        </p:txBody>
      </p:sp>
      <p:sp>
        <p:nvSpPr>
          <p:cNvPr id="12" name="矩形 11"/>
          <p:cNvSpPr/>
          <p:nvPr/>
        </p:nvSpPr>
        <p:spPr>
          <a:xfrm>
            <a:off x="225100" y="1992145"/>
            <a:ext cx="6705745" cy="44886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hangingPunct="1">
              <a:lnSpc>
                <a:spcPct val="90000"/>
              </a:lnSpc>
              <a:buFont typeface="Arial" pitchFamily="34" charset="0"/>
              <a:buChar char="•"/>
            </a:pPr>
            <a:r>
              <a:rPr lang="en-US" altLang="zh-CN" sz="2400" b="1" dirty="0" smtClean="0">
                <a:solidFill>
                  <a:schemeClr val="tx1"/>
                </a:solidFill>
                <a:latin typeface="微软雅黑" pitchFamily="34" charset="-122"/>
                <a:ea typeface="微软雅黑" pitchFamily="34" charset="-122"/>
              </a:rPr>
              <a:t>DOI</a:t>
            </a:r>
            <a:r>
              <a:rPr lang="zh-CN" altLang="en-US" sz="2400" b="1" dirty="0" smtClean="0">
                <a:solidFill>
                  <a:schemeClr val="tx1"/>
                </a:solidFill>
                <a:latin typeface="微软雅黑" pitchFamily="34" charset="-122"/>
                <a:ea typeface="微软雅黑" pitchFamily="34" charset="-122"/>
              </a:rPr>
              <a:t>附加价值</a:t>
            </a:r>
            <a:endParaRPr lang="en-US" altLang="zh-CN" sz="2400" b="1" dirty="0" smtClean="0">
              <a:solidFill>
                <a:schemeClr val="tx1"/>
              </a:solidFill>
              <a:latin typeface="微软雅黑" pitchFamily="34" charset="-122"/>
              <a:ea typeface="微软雅黑" pitchFamily="34" charset="-122"/>
            </a:endParaRPr>
          </a:p>
          <a:p>
            <a:pPr lvl="1" eaLnBrk="1" hangingPunct="1">
              <a:lnSpc>
                <a:spcPct val="90000"/>
              </a:lnSpc>
              <a:buFont typeface="Arial" pitchFamily="34" charset="0"/>
              <a:buChar char="•"/>
            </a:pPr>
            <a:endParaRPr lang="en-US" altLang="zh-CN" sz="2400" b="1" dirty="0" smtClean="0">
              <a:latin typeface="微软雅黑" pitchFamily="34" charset="-122"/>
              <a:ea typeface="微软雅黑" pitchFamily="34" charset="-122"/>
            </a:endParaRPr>
          </a:p>
          <a:p>
            <a:pPr lvl="1" eaLnBrk="1" hangingPunct="1">
              <a:lnSpc>
                <a:spcPct val="90000"/>
              </a:lnSpc>
              <a:buFont typeface="Arial" pitchFamily="34" charset="0"/>
              <a:buChar char="•"/>
            </a:pPr>
            <a:endParaRPr lang="en-US" altLang="zh-CN" sz="2400" b="1" dirty="0" smtClean="0">
              <a:latin typeface="微软雅黑" pitchFamily="34" charset="-122"/>
              <a:ea typeface="微软雅黑" pitchFamily="34" charset="-122"/>
            </a:endParaRPr>
          </a:p>
          <a:p>
            <a:pPr lvl="1" eaLnBrk="1" hangingPunct="1">
              <a:lnSpc>
                <a:spcPct val="90000"/>
              </a:lnSpc>
              <a:buFont typeface="Arial" pitchFamily="34" charset="0"/>
              <a:buChar char="•"/>
            </a:pPr>
            <a:endParaRPr lang="en-US" altLang="zh-CN" sz="2400" b="1" dirty="0" smtClean="0">
              <a:latin typeface="微软雅黑" pitchFamily="34" charset="-122"/>
              <a:ea typeface="微软雅黑" pitchFamily="34" charset="-122"/>
            </a:endParaRPr>
          </a:p>
          <a:p>
            <a:pPr lvl="1" eaLnBrk="1" hangingPunct="1">
              <a:lnSpc>
                <a:spcPct val="90000"/>
              </a:lnSpc>
              <a:buFont typeface="Arial" pitchFamily="34" charset="0"/>
              <a:buChar char="•"/>
            </a:pPr>
            <a:endParaRPr lang="en-US" altLang="zh-CN" sz="2400" b="1" dirty="0" smtClean="0">
              <a:latin typeface="微软雅黑" pitchFamily="34" charset="-122"/>
              <a:ea typeface="微软雅黑" pitchFamily="34" charset="-122"/>
            </a:endParaRPr>
          </a:p>
          <a:p>
            <a:pPr lvl="1" eaLnBrk="1" hangingPunct="1">
              <a:lnSpc>
                <a:spcPct val="90000"/>
              </a:lnSpc>
              <a:buFont typeface="Arial" pitchFamily="34" charset="0"/>
              <a:buChar char="•"/>
            </a:pPr>
            <a:endParaRPr lang="en-US" altLang="zh-CN" sz="2400" b="1" dirty="0" smtClean="0">
              <a:latin typeface="微软雅黑" pitchFamily="34" charset="-122"/>
              <a:ea typeface="微软雅黑" pitchFamily="34" charset="-122"/>
            </a:endParaRPr>
          </a:p>
          <a:p>
            <a:pPr lvl="1" eaLnBrk="1" hangingPunct="1">
              <a:lnSpc>
                <a:spcPct val="90000"/>
              </a:lnSpc>
              <a:buFont typeface="Arial" pitchFamily="34" charset="0"/>
              <a:buChar char="•"/>
            </a:pPr>
            <a:endParaRPr lang="en-US" altLang="zh-CN" sz="2400" b="1" dirty="0" smtClean="0">
              <a:latin typeface="微软雅黑" pitchFamily="34" charset="-122"/>
              <a:ea typeface="微软雅黑" pitchFamily="34" charset="-122"/>
            </a:endParaRPr>
          </a:p>
          <a:p>
            <a:pPr lvl="1" eaLnBrk="1" hangingPunct="1">
              <a:lnSpc>
                <a:spcPct val="90000"/>
              </a:lnSpc>
              <a:buFont typeface="Arial" pitchFamily="34" charset="0"/>
              <a:buChar char="•"/>
            </a:pPr>
            <a:endParaRPr lang="en-US" altLang="zh-CN" sz="2400" b="1" dirty="0" smtClean="0">
              <a:latin typeface="微软雅黑" pitchFamily="34" charset="-122"/>
              <a:ea typeface="微软雅黑" pitchFamily="34" charset="-122"/>
            </a:endParaRPr>
          </a:p>
          <a:p>
            <a:pPr lvl="1" eaLnBrk="1" hangingPunct="1">
              <a:lnSpc>
                <a:spcPct val="90000"/>
              </a:lnSpc>
              <a:buFont typeface="Arial" pitchFamily="34" charset="0"/>
              <a:buChar char="•"/>
            </a:pPr>
            <a:endParaRPr lang="en-US" altLang="zh-CN" sz="2400" b="1" dirty="0" smtClean="0">
              <a:latin typeface="微软雅黑" pitchFamily="34" charset="-122"/>
              <a:ea typeface="微软雅黑" pitchFamily="34" charset="-122"/>
            </a:endParaRPr>
          </a:p>
          <a:p>
            <a:pPr lvl="1" eaLnBrk="1" hangingPunct="1">
              <a:lnSpc>
                <a:spcPct val="90000"/>
              </a:lnSpc>
              <a:buFont typeface="Arial" pitchFamily="34" charset="0"/>
              <a:buChar char="•"/>
            </a:pPr>
            <a:endParaRPr lang="en-US" altLang="zh-CN" sz="2400" b="1" dirty="0" smtClean="0">
              <a:latin typeface="微软雅黑" pitchFamily="34" charset="-122"/>
              <a:ea typeface="微软雅黑" pitchFamily="34" charset="-122"/>
            </a:endParaRPr>
          </a:p>
          <a:p>
            <a:pPr lvl="1" eaLnBrk="1" hangingPunct="1">
              <a:lnSpc>
                <a:spcPct val="90000"/>
              </a:lnSpc>
              <a:buFont typeface="Arial" pitchFamily="34" charset="0"/>
              <a:buChar char="•"/>
            </a:pPr>
            <a:endParaRPr lang="en-US" altLang="zh-CN" sz="2400" b="1" dirty="0" smtClean="0">
              <a:latin typeface="微软雅黑" pitchFamily="34" charset="-122"/>
              <a:ea typeface="微软雅黑" pitchFamily="34" charset="-122"/>
            </a:endParaRPr>
          </a:p>
          <a:p>
            <a:pPr lvl="1" eaLnBrk="1" hangingPunct="1">
              <a:lnSpc>
                <a:spcPct val="90000"/>
              </a:lnSpc>
              <a:buFont typeface="Arial" pitchFamily="34" charset="0"/>
              <a:buChar char="•"/>
            </a:pPr>
            <a:endParaRPr lang="en-US" altLang="zh-CN" sz="2400" b="1" dirty="0" smtClean="0">
              <a:latin typeface="微软雅黑" pitchFamily="34" charset="-122"/>
              <a:ea typeface="微软雅黑" pitchFamily="34" charset="-122"/>
            </a:endParaRPr>
          </a:p>
          <a:p>
            <a:pPr lvl="1" eaLnBrk="1" hangingPunct="1">
              <a:lnSpc>
                <a:spcPct val="90000"/>
              </a:lnSpc>
            </a:pPr>
            <a:endParaRPr lang="zh-CN" altLang="en-US" sz="2400" b="1" dirty="0">
              <a:latin typeface="微软雅黑" pitchFamily="34" charset="-122"/>
              <a:ea typeface="微软雅黑" pitchFamily="34" charset="-122"/>
            </a:endParaRPr>
          </a:p>
        </p:txBody>
      </p:sp>
      <p:graphicFrame>
        <p:nvGraphicFramePr>
          <p:cNvPr id="6" name="图示 5"/>
          <p:cNvGraphicFramePr/>
          <p:nvPr/>
        </p:nvGraphicFramePr>
        <p:xfrm>
          <a:off x="-1053042" y="2667220"/>
          <a:ext cx="6408712"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图示 6"/>
          <p:cNvGraphicFramePr/>
          <p:nvPr/>
        </p:nvGraphicFramePr>
        <p:xfrm>
          <a:off x="4095530" y="4197390"/>
          <a:ext cx="900100" cy="5850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圆角矩形 7"/>
          <p:cNvSpPr/>
          <p:nvPr/>
        </p:nvSpPr>
        <p:spPr>
          <a:xfrm>
            <a:off x="4968627" y="3387300"/>
            <a:ext cx="1782198" cy="22502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800" b="1" dirty="0" smtClean="0">
                <a:solidFill>
                  <a:schemeClr val="bg1"/>
                </a:solidFill>
                <a:latin typeface="黑体" pitchFamily="49" charset="-122"/>
                <a:ea typeface="黑体" pitchFamily="49" charset="-122"/>
              </a:rPr>
              <a:t>提高期刊质量</a:t>
            </a:r>
            <a:endParaRPr lang="en-US" altLang="zh-CN" sz="2800" b="1" dirty="0" smtClean="0">
              <a:solidFill>
                <a:schemeClr val="bg1"/>
              </a:solidFill>
              <a:latin typeface="黑体" pitchFamily="49" charset="-122"/>
              <a:ea typeface="黑体" pitchFamily="49" charset="-122"/>
            </a:endParaRPr>
          </a:p>
          <a:p>
            <a:pPr algn="ctr"/>
            <a:endParaRPr lang="en-US" altLang="zh-CN" sz="2800" b="1" dirty="0" smtClean="0">
              <a:solidFill>
                <a:schemeClr val="bg1"/>
              </a:solidFill>
              <a:latin typeface="黑体" pitchFamily="49" charset="-122"/>
              <a:ea typeface="黑体" pitchFamily="49" charset="-122"/>
            </a:endParaRPr>
          </a:p>
          <a:p>
            <a:pPr algn="ctr"/>
            <a:r>
              <a:rPr lang="zh-CN" altLang="en-US" sz="2800" b="1" dirty="0" smtClean="0">
                <a:solidFill>
                  <a:schemeClr val="bg1"/>
                </a:solidFill>
                <a:latin typeface="黑体" pitchFamily="49" charset="-122"/>
                <a:ea typeface="黑体" pitchFamily="49" charset="-122"/>
              </a:rPr>
              <a:t>提升期刊评价</a:t>
            </a:r>
            <a:endParaRPr lang="zh-CN" altLang="en-US" sz="2800" b="1" dirty="0">
              <a:solidFill>
                <a:schemeClr val="bg1"/>
              </a:solidFill>
              <a:latin typeface="黑体" pitchFamily="49" charset="-122"/>
              <a:ea typeface="黑体" pitchFamily="49" charset="-122"/>
            </a:endParaRPr>
          </a:p>
        </p:txBody>
      </p:sp>
    </p:spTree>
    <p:extLst>
      <p:ext uri="{BB962C8B-B14F-4D97-AF65-F5344CB8AC3E}">
        <p14:creationId xmlns:p14="http://schemas.microsoft.com/office/powerpoint/2010/main" xmlns="" val="37941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5175" y="900150"/>
            <a:ext cx="10576175" cy="569913"/>
          </a:xfrm>
        </p:spPr>
        <p:txBody>
          <a:bodyPr/>
          <a:lstStyle/>
          <a:p>
            <a:r>
              <a:rPr lang="zh-CN" altLang="en-US" dirty="0" smtClean="0"/>
              <a:t>期刊分析</a:t>
            </a:r>
            <a:r>
              <a:rPr lang="en-US" altLang="zh-CN" dirty="0" smtClean="0"/>
              <a:t>DOI</a:t>
            </a:r>
            <a:r>
              <a:rPr lang="zh-CN" altLang="en-US" dirty="0" smtClean="0"/>
              <a:t>解析量   掌握期刊和论文的传播情况</a:t>
            </a:r>
            <a:endParaRPr lang="zh-CN" altLang="en-US" dirty="0"/>
          </a:p>
        </p:txBody>
      </p:sp>
      <p:pic>
        <p:nvPicPr>
          <p:cNvPr id="4" name="Picture 4"/>
          <p:cNvPicPr>
            <a:picLocks noGrp="1" noChangeAspect="1" noChangeArrowheads="1"/>
          </p:cNvPicPr>
          <p:nvPr>
            <p:ph idx="1"/>
          </p:nvPr>
        </p:nvPicPr>
        <p:blipFill>
          <a:blip r:embed="rId2" cstate="print"/>
          <a:srcRect l="4719" t="26900" r="31953" b="8000"/>
          <a:stretch>
            <a:fillRect/>
          </a:stretch>
        </p:blipFill>
        <p:spPr bwMode="auto">
          <a:xfrm>
            <a:off x="1260215" y="1665235"/>
            <a:ext cx="7927875" cy="50935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0135" y="735282"/>
            <a:ext cx="9991110" cy="569913"/>
          </a:xfrm>
        </p:spPr>
        <p:txBody>
          <a:bodyPr/>
          <a:lstStyle/>
          <a:p>
            <a:r>
              <a:rPr lang="zh-CN" altLang="en-US" dirty="0" smtClean="0"/>
              <a:t>被引链接与统计 掌握论文被引详细情况</a:t>
            </a:r>
            <a:endParaRPr lang="zh-CN" altLang="en-US" dirty="0">
              <a:solidFill>
                <a:srgbClr val="FF0000"/>
              </a:solidFill>
            </a:endParaRPr>
          </a:p>
        </p:txBody>
      </p:sp>
      <p:sp>
        <p:nvSpPr>
          <p:cNvPr id="3" name="内容占位符 2"/>
          <p:cNvSpPr>
            <a:spLocks noGrp="1"/>
          </p:cNvSpPr>
          <p:nvPr>
            <p:ph idx="1"/>
          </p:nvPr>
        </p:nvSpPr>
        <p:spPr>
          <a:xfrm>
            <a:off x="495130" y="1755245"/>
            <a:ext cx="9720263" cy="4751387"/>
          </a:xfrm>
        </p:spPr>
        <p:txBody>
          <a:bodyPr/>
          <a:lstStyle/>
          <a:p>
            <a:r>
              <a:rPr lang="zh-CN" altLang="en-US" dirty="0" smtClean="0"/>
              <a:t>被引查询</a:t>
            </a:r>
            <a:endParaRPr lang="en-US" altLang="zh-CN" dirty="0" smtClean="0"/>
          </a:p>
          <a:p>
            <a:endParaRPr lang="en-US" altLang="zh-CN" dirty="0" smtClean="0"/>
          </a:p>
          <a:p>
            <a:endParaRPr lang="en-US" altLang="zh-CN" dirty="0"/>
          </a:p>
          <a:p>
            <a:endParaRPr lang="en-US" altLang="zh-CN" dirty="0" smtClean="0"/>
          </a:p>
          <a:p>
            <a:endParaRPr lang="en-US" altLang="zh-CN" dirty="0"/>
          </a:p>
          <a:p>
            <a:endParaRPr lang="en-US" altLang="zh-CN" dirty="0" smtClean="0"/>
          </a:p>
          <a:p>
            <a:r>
              <a:rPr lang="zh-CN" altLang="en-US" dirty="0"/>
              <a:t>期刊</a:t>
            </a:r>
            <a:r>
              <a:rPr lang="zh-CN" altLang="en-US" dirty="0" smtClean="0"/>
              <a:t>被引统计</a:t>
            </a:r>
            <a:endParaRPr lang="en-US" altLang="zh-CN" dirty="0"/>
          </a:p>
          <a:p>
            <a:endParaRPr lang="zh-CN" altLang="en-US" dirty="0"/>
          </a:p>
          <a:p>
            <a:endParaRPr lang="en-US" altLang="zh-CN" dirty="0" smtClean="0"/>
          </a:p>
        </p:txBody>
      </p:sp>
      <p:pic>
        <p:nvPicPr>
          <p:cNvPr id="14337" name="Picture 1" descr="C:\Users\Administrator\AppData\Roaming\Tencent\Users\2290579059\QQ\WinTemp\RichOle\[MXURCV5{O5N588VUASF3PX.jpg"/>
          <p:cNvPicPr>
            <a:picLocks noChangeAspect="1" noChangeArrowheads="1"/>
          </p:cNvPicPr>
          <p:nvPr/>
        </p:nvPicPr>
        <p:blipFill>
          <a:blip r:embed="rId2" cstate="print"/>
          <a:srcRect/>
          <a:stretch>
            <a:fillRect/>
          </a:stretch>
        </p:blipFill>
        <p:spPr bwMode="auto">
          <a:xfrm>
            <a:off x="3555470" y="1440210"/>
            <a:ext cx="6726535" cy="761128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noFill/>
          <a:ln>
            <a:miter lim="800000"/>
            <a:headEnd/>
            <a:tailEnd/>
          </a:ln>
        </p:spPr>
        <p:txBody>
          <a:bodyPr vert="horz" wrap="square" lIns="102870" tIns="51435" rIns="102870" bIns="51435" numCol="1" anchor="t" anchorCtr="0" compatLnSpc="1">
            <a:prstTxWarp prst="textNoShape">
              <a:avLst/>
            </a:prstTxWarp>
          </a:bodyPr>
          <a:lstStyle/>
          <a:p>
            <a:r>
              <a:rPr lang="zh-CN" altLang="en-US" dirty="0" smtClean="0"/>
              <a:t>科学数据</a:t>
            </a:r>
            <a:r>
              <a:rPr lang="en-US" altLang="zh-CN" dirty="0" smtClean="0"/>
              <a:t>DOI</a:t>
            </a:r>
            <a:endParaRPr lang="zh-CN" altLang="en-US" dirty="0" smtClean="0"/>
          </a:p>
        </p:txBody>
      </p:sp>
      <p:sp>
        <p:nvSpPr>
          <p:cNvPr id="37891" name="内容占位符 2"/>
          <p:cNvSpPr>
            <a:spLocks noGrp="1"/>
          </p:cNvSpPr>
          <p:nvPr>
            <p:ph idx="1"/>
          </p:nvPr>
        </p:nvSpPr>
        <p:spPr bwMode="auto">
          <a:noFill/>
          <a:ln>
            <a:miter lim="800000"/>
            <a:headEnd/>
            <a:tailEnd/>
          </a:ln>
        </p:spPr>
        <p:txBody>
          <a:bodyPr vert="horz" wrap="square" lIns="102870" tIns="51435" rIns="102870" bIns="51435" numCol="1" anchor="t" anchorCtr="0" compatLnSpc="1">
            <a:prstTxWarp prst="textNoShape">
              <a:avLst/>
            </a:prstTxWarp>
          </a:bodyPr>
          <a:lstStyle/>
          <a:p>
            <a:endParaRPr lang="zh-CN" altLang="en-US" dirty="0" smtClean="0"/>
          </a:p>
        </p:txBody>
      </p:sp>
      <p:sp>
        <p:nvSpPr>
          <p:cNvPr id="15364" name="灯片编号占位符 3"/>
          <p:cNvSpPr>
            <a:spLocks noGrp="1"/>
          </p:cNvSpPr>
          <p:nvPr>
            <p:ph type="sldNum" sz="quarter" idx="4294967295"/>
          </p:nvPr>
        </p:nvSpPr>
        <p:spPr>
          <a:xfrm>
            <a:off x="7740968" y="6674168"/>
            <a:ext cx="2520315" cy="383381"/>
          </a:xfrm>
          <a:prstGeom prst="rect">
            <a:avLst/>
          </a:prstGeom>
        </p:spPr>
        <p:txBody>
          <a:bodyPr lIns="102870" tIns="51435" rIns="102870" bIns="51435"/>
          <a:lstStyle/>
          <a:p>
            <a:pPr>
              <a:defRPr/>
            </a:pPr>
            <a:fld id="{F3E31BBF-1205-4703-9059-7D58DE3D9835}" type="slidenum">
              <a:rPr lang="en-US" altLang="zh-CN" smtClean="0">
                <a:solidFill>
                  <a:prstClr val="black">
                    <a:tint val="75000"/>
                  </a:prstClr>
                </a:solidFill>
              </a:rPr>
              <a:pPr>
                <a:defRPr/>
              </a:pPr>
              <a:t>25</a:t>
            </a:fld>
            <a:endParaRPr lang="en-US" altLang="zh-CN" smtClean="0">
              <a:solidFill>
                <a:prstClr val="black">
                  <a:tint val="75000"/>
                </a:prstClr>
              </a:solidFill>
            </a:endParaRPr>
          </a:p>
        </p:txBody>
      </p:sp>
      <p:grpSp>
        <p:nvGrpSpPr>
          <p:cNvPr id="9" name="组合 8"/>
          <p:cNvGrpSpPr/>
          <p:nvPr/>
        </p:nvGrpSpPr>
        <p:grpSpPr>
          <a:xfrm>
            <a:off x="45080" y="1350200"/>
            <a:ext cx="10788223" cy="5850700"/>
            <a:chOff x="4995630" y="0"/>
            <a:chExt cx="10788223" cy="5850700"/>
          </a:xfrm>
        </p:grpSpPr>
        <p:grpSp>
          <p:nvGrpSpPr>
            <p:cNvPr id="8" name="组合 7"/>
            <p:cNvGrpSpPr/>
            <p:nvPr/>
          </p:nvGrpSpPr>
          <p:grpSpPr>
            <a:xfrm>
              <a:off x="4995630" y="0"/>
              <a:ext cx="10788223" cy="5850700"/>
              <a:chOff x="0" y="1350200"/>
              <a:chExt cx="10788223" cy="5850700"/>
            </a:xfrm>
          </p:grpSpPr>
          <p:pic>
            <p:nvPicPr>
              <p:cNvPr id="37893" name="Picture 2"/>
              <p:cNvPicPr>
                <a:picLocks noChangeAspect="1" noChangeArrowheads="1"/>
              </p:cNvPicPr>
              <p:nvPr/>
            </p:nvPicPr>
            <p:blipFill>
              <a:blip r:embed="rId2" cstate="print"/>
              <a:srcRect/>
              <a:stretch>
                <a:fillRect/>
              </a:stretch>
            </p:blipFill>
            <p:spPr bwMode="auto">
              <a:xfrm>
                <a:off x="0" y="1446847"/>
                <a:ext cx="10788223" cy="5754053"/>
              </a:xfrm>
              <a:prstGeom prst="rect">
                <a:avLst/>
              </a:prstGeom>
              <a:noFill/>
              <a:ln w="9525">
                <a:noFill/>
                <a:miter lim="800000"/>
                <a:headEnd/>
                <a:tailEnd/>
              </a:ln>
            </p:spPr>
          </p:pic>
          <p:sp>
            <p:nvSpPr>
              <p:cNvPr id="37895" name="矩形 6"/>
              <p:cNvSpPr>
                <a:spLocks noChangeArrowheads="1"/>
              </p:cNvSpPr>
              <p:nvPr/>
            </p:nvSpPr>
            <p:spPr bwMode="auto">
              <a:xfrm>
                <a:off x="1260215" y="1350200"/>
                <a:ext cx="9091010" cy="596317"/>
              </a:xfrm>
              <a:prstGeom prst="rect">
                <a:avLst/>
              </a:prstGeom>
              <a:noFill/>
              <a:ln w="9525">
                <a:noFill/>
                <a:miter lim="800000"/>
                <a:headEnd/>
                <a:tailEnd/>
              </a:ln>
            </p:spPr>
            <p:txBody>
              <a:bodyPr wrap="square" lIns="102870" tIns="51435" rIns="102870" bIns="51435">
                <a:spAutoFit/>
              </a:bodyPr>
              <a:lstStyle/>
              <a:p>
                <a:pPr fontAlgn="base">
                  <a:spcBef>
                    <a:spcPct val="0"/>
                  </a:spcBef>
                  <a:spcAft>
                    <a:spcPct val="0"/>
                  </a:spcAft>
                </a:pPr>
                <a:r>
                  <a:rPr lang="zh-CN" altLang="en-US" sz="3200" b="1" dirty="0" smtClean="0">
                    <a:solidFill>
                      <a:srgbClr val="FF0000"/>
                    </a:solidFill>
                    <a:latin typeface="微软雅黑" pitchFamily="34" charset="-122"/>
                    <a:ea typeface="微软雅黑" pitchFamily="34" charset="-122"/>
                  </a:rPr>
                  <a:t>西部数据中心检索页面</a:t>
                </a:r>
                <a:r>
                  <a:rPr lang="en-US" altLang="zh-CN" sz="3200" b="1" dirty="0" smtClean="0">
                    <a:solidFill>
                      <a:srgbClr val="FF0000"/>
                    </a:solidFill>
                    <a:latin typeface="微软雅黑" pitchFamily="34" charset="-122"/>
                    <a:ea typeface="微软雅黑" pitchFamily="34" charset="-122"/>
                  </a:rPr>
                  <a:t>-</a:t>
                </a:r>
                <a:r>
                  <a:rPr lang="zh-CN" altLang="en-US" sz="3200" b="1" dirty="0" smtClean="0">
                    <a:solidFill>
                      <a:srgbClr val="FF0000"/>
                    </a:solidFill>
                    <a:latin typeface="微软雅黑" pitchFamily="34" charset="-122"/>
                    <a:ea typeface="微软雅黑" pitchFamily="34" charset="-122"/>
                  </a:rPr>
                  <a:t>利用</a:t>
                </a:r>
                <a:r>
                  <a:rPr lang="en-US" altLang="zh-CN" sz="3200" b="1" dirty="0" smtClean="0">
                    <a:solidFill>
                      <a:srgbClr val="FF0000"/>
                    </a:solidFill>
                    <a:latin typeface="微软雅黑" pitchFamily="34" charset="-122"/>
                    <a:ea typeface="微软雅黑" pitchFamily="34" charset="-122"/>
                  </a:rPr>
                  <a:t>DOI</a:t>
                </a:r>
                <a:r>
                  <a:rPr lang="zh-CN" altLang="en-US" sz="3200" b="1" dirty="0" smtClean="0">
                    <a:solidFill>
                      <a:srgbClr val="FF0000"/>
                    </a:solidFill>
                    <a:latin typeface="微软雅黑" pitchFamily="34" charset="-122"/>
                    <a:ea typeface="微软雅黑" pitchFamily="34" charset="-122"/>
                  </a:rPr>
                  <a:t>引用科学数据</a:t>
                </a:r>
                <a:endParaRPr lang="zh-CN" altLang="en-US" sz="3200" b="1" dirty="0">
                  <a:solidFill>
                    <a:srgbClr val="FF0000"/>
                  </a:solidFill>
                  <a:latin typeface="微软雅黑" pitchFamily="34" charset="-122"/>
                  <a:ea typeface="微软雅黑" pitchFamily="34" charset="-122"/>
                </a:endParaRPr>
              </a:p>
            </p:txBody>
          </p:sp>
        </p:grpSp>
        <p:sp>
          <p:nvSpPr>
            <p:cNvPr id="37894" name="矩形 5"/>
            <p:cNvSpPr>
              <a:spLocks noChangeArrowheads="1"/>
            </p:cNvSpPr>
            <p:nvPr/>
          </p:nvSpPr>
          <p:spPr bwMode="auto">
            <a:xfrm>
              <a:off x="4995630" y="3600450"/>
              <a:ext cx="7952870" cy="1436846"/>
            </a:xfrm>
            <a:prstGeom prst="rect">
              <a:avLst/>
            </a:prstGeom>
            <a:noFill/>
            <a:ln w="9525" algn="ctr">
              <a:solidFill>
                <a:srgbClr val="FF3300"/>
              </a:solidFill>
              <a:round/>
              <a:headEnd/>
              <a:tailEnd/>
            </a:ln>
          </p:spPr>
          <p:txBody>
            <a:bodyPr lIns="102870" tIns="51435" rIns="102870" bIns="51435"/>
            <a:lstStyle/>
            <a:p>
              <a:pPr fontAlgn="base">
                <a:spcBef>
                  <a:spcPct val="0"/>
                </a:spcBef>
                <a:spcAft>
                  <a:spcPct val="0"/>
                </a:spcAft>
              </a:pPr>
              <a:endParaRPr lang="zh-CN" altLang="en-US">
                <a:solidFill>
                  <a:prstClr val="black"/>
                </a:solidFill>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期刊论文与科学数据的链接</a:t>
            </a:r>
            <a:endParaRPr lang="zh-CN" altLang="en-US" dirty="0"/>
          </a:p>
        </p:txBody>
      </p:sp>
      <p:sp>
        <p:nvSpPr>
          <p:cNvPr id="3" name="内容占位符 2"/>
          <p:cNvSpPr>
            <a:spLocks noGrp="1"/>
          </p:cNvSpPr>
          <p:nvPr>
            <p:ph idx="1"/>
          </p:nvPr>
        </p:nvSpPr>
        <p:spPr/>
        <p:txBody>
          <a:bodyPr/>
          <a:lstStyle/>
          <a:p>
            <a:endParaRPr lang="zh-CN" altLang="en-US"/>
          </a:p>
        </p:txBody>
      </p:sp>
      <p:grpSp>
        <p:nvGrpSpPr>
          <p:cNvPr id="8" name="组合 7"/>
          <p:cNvGrpSpPr/>
          <p:nvPr/>
        </p:nvGrpSpPr>
        <p:grpSpPr>
          <a:xfrm>
            <a:off x="1125200" y="1395205"/>
            <a:ext cx="8235915" cy="6210861"/>
            <a:chOff x="1125200" y="1305195"/>
            <a:chExt cx="8235915" cy="6210861"/>
          </a:xfrm>
        </p:grpSpPr>
        <p:pic>
          <p:nvPicPr>
            <p:cNvPr id="18434" name="Picture 2" descr="C:\Users\Administrator\AppData\Roaming\Tencent\Users\2290579059\QQ\WinTemp\RichOle\B180GABCB41(3I(ED%)DT[2.jpg"/>
            <p:cNvPicPr>
              <a:picLocks noChangeAspect="1" noChangeArrowheads="1"/>
            </p:cNvPicPr>
            <p:nvPr/>
          </p:nvPicPr>
          <p:blipFill>
            <a:blip r:embed="rId2" cstate="print"/>
            <a:srcRect/>
            <a:stretch>
              <a:fillRect/>
            </a:stretch>
          </p:blipFill>
          <p:spPr bwMode="auto">
            <a:xfrm>
              <a:off x="1125200" y="1305195"/>
              <a:ext cx="8235915" cy="6210861"/>
            </a:xfrm>
            <a:prstGeom prst="rect">
              <a:avLst/>
            </a:prstGeom>
            <a:noFill/>
          </p:spPr>
        </p:pic>
        <p:sp>
          <p:nvSpPr>
            <p:cNvPr id="6" name="圆角矩形 5"/>
            <p:cNvSpPr/>
            <p:nvPr/>
          </p:nvSpPr>
          <p:spPr>
            <a:xfrm>
              <a:off x="3285440" y="5580670"/>
              <a:ext cx="4230470" cy="4950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285440" y="6165735"/>
              <a:ext cx="4725525" cy="4950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5570" y="1125175"/>
            <a:ext cx="6345781" cy="49053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sz="1600" dirty="0">
              <a:solidFill>
                <a:schemeClr val="tx1">
                  <a:lumMod val="85000"/>
                  <a:lumOff val="15000"/>
                </a:scheme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 xmlns:a14="http://schemas.microsoft.com/office/drawing/2010/main" val="0"/>
              </a:ext>
            </a:extLst>
          </a:blip>
          <a:srcRect t="4684"/>
          <a:stretch>
            <a:fillRect/>
          </a:stretch>
        </p:blipFill>
        <p:spPr bwMode="auto">
          <a:xfrm>
            <a:off x="0" y="1980270"/>
            <a:ext cx="4275549" cy="296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Text Box 7"/>
          <p:cNvSpPr txBox="1">
            <a:spLocks noChangeArrowheads="1"/>
          </p:cNvSpPr>
          <p:nvPr/>
        </p:nvSpPr>
        <p:spPr bwMode="auto">
          <a:xfrm>
            <a:off x="4635591" y="2250300"/>
            <a:ext cx="6165760" cy="25968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marL="457200" indent="-457200">
              <a:lnSpc>
                <a:spcPct val="150000"/>
              </a:lnSpc>
              <a:buClr>
                <a:schemeClr val="tx2"/>
              </a:buClr>
              <a:buSzPct val="115000"/>
              <a:buFont typeface="+mj-lt"/>
              <a:buAutoNum type="alphaUcPeriod"/>
            </a:pPr>
            <a:r>
              <a:rPr lang="zh-CN" altLang="en-US" sz="3600" b="1" dirty="0" smtClean="0">
                <a:solidFill>
                  <a:schemeClr val="bg1"/>
                </a:solidFill>
                <a:latin typeface="微软雅黑" pitchFamily="34" charset="-122"/>
                <a:ea typeface="微软雅黑" pitchFamily="34" charset="-122"/>
              </a:rPr>
              <a:t>中文</a:t>
            </a:r>
            <a:r>
              <a:rPr lang="en-US" altLang="zh-CN" sz="3600" b="1" dirty="0" smtClean="0">
                <a:solidFill>
                  <a:schemeClr val="bg1"/>
                </a:solidFill>
                <a:latin typeface="微软雅黑" pitchFamily="34" charset="-122"/>
                <a:ea typeface="微软雅黑" pitchFamily="34" charset="-122"/>
              </a:rPr>
              <a:t>DOI</a:t>
            </a:r>
            <a:r>
              <a:rPr lang="zh-CN" altLang="en-US" sz="3600" b="1" dirty="0" smtClean="0">
                <a:solidFill>
                  <a:schemeClr val="bg1"/>
                </a:solidFill>
                <a:latin typeface="微软雅黑" pitchFamily="34" charset="-122"/>
                <a:ea typeface="微软雅黑" pitchFamily="34" charset="-122"/>
              </a:rPr>
              <a:t>发展现状</a:t>
            </a:r>
            <a:endParaRPr lang="en-US" altLang="zh-CN" sz="3600" b="1" dirty="0" smtClean="0">
              <a:solidFill>
                <a:schemeClr val="bg1"/>
              </a:solidFill>
              <a:latin typeface="微软雅黑" pitchFamily="34" charset="-122"/>
              <a:ea typeface="微软雅黑" pitchFamily="34" charset="-122"/>
            </a:endParaRPr>
          </a:p>
          <a:p>
            <a:pPr marL="457200" indent="-457200">
              <a:lnSpc>
                <a:spcPct val="150000"/>
              </a:lnSpc>
              <a:buClr>
                <a:schemeClr val="tx2"/>
              </a:buClr>
              <a:buSzPct val="115000"/>
              <a:buFont typeface="+mj-lt"/>
              <a:buAutoNum type="alphaUcPeriod"/>
            </a:pPr>
            <a:r>
              <a:rPr lang="zh-CN" altLang="en-US" sz="3600" b="1" dirty="0" smtClean="0">
                <a:solidFill>
                  <a:schemeClr val="bg1"/>
                </a:solidFill>
                <a:latin typeface="微软雅黑" pitchFamily="34" charset="-122"/>
                <a:ea typeface="微软雅黑" pitchFamily="34" charset="-122"/>
              </a:rPr>
              <a:t>中文</a:t>
            </a:r>
            <a:r>
              <a:rPr lang="en-US" altLang="zh-CN" sz="3600" b="1" dirty="0" smtClean="0">
                <a:solidFill>
                  <a:schemeClr val="bg1"/>
                </a:solidFill>
                <a:latin typeface="微软雅黑" pitchFamily="34" charset="-122"/>
                <a:ea typeface="微软雅黑" pitchFamily="34" charset="-122"/>
              </a:rPr>
              <a:t>DOI</a:t>
            </a:r>
            <a:r>
              <a:rPr lang="zh-CN" altLang="en-US" sz="3600" b="1" dirty="0" smtClean="0">
                <a:solidFill>
                  <a:schemeClr val="bg1"/>
                </a:solidFill>
                <a:latin typeface="微软雅黑" pitchFamily="34" charset="-122"/>
                <a:ea typeface="微软雅黑" pitchFamily="34" charset="-122"/>
              </a:rPr>
              <a:t>应用案例</a:t>
            </a:r>
          </a:p>
          <a:p>
            <a:pPr marL="457200" indent="-457200">
              <a:lnSpc>
                <a:spcPct val="150000"/>
              </a:lnSpc>
              <a:buClr>
                <a:schemeClr val="tx2"/>
              </a:buClr>
              <a:buSzPct val="115000"/>
              <a:buFont typeface="+mj-lt"/>
              <a:buAutoNum type="alphaUcPeriod"/>
            </a:pPr>
            <a:r>
              <a:rPr lang="zh-CN" altLang="en-US" sz="3600" b="1" dirty="0" smtClean="0">
                <a:solidFill>
                  <a:srgbClr val="FFC000"/>
                </a:solidFill>
                <a:latin typeface="微软雅黑" pitchFamily="34" charset="-122"/>
                <a:ea typeface="微软雅黑" pitchFamily="34" charset="-122"/>
              </a:rPr>
              <a:t>中文</a:t>
            </a:r>
            <a:r>
              <a:rPr lang="en-US" altLang="zh-CN" sz="3600" b="1" dirty="0" smtClean="0">
                <a:solidFill>
                  <a:srgbClr val="FFC000"/>
                </a:solidFill>
                <a:latin typeface="微软雅黑" pitchFamily="34" charset="-122"/>
                <a:ea typeface="微软雅黑" pitchFamily="34" charset="-122"/>
              </a:rPr>
              <a:t>DOI</a:t>
            </a:r>
            <a:r>
              <a:rPr lang="zh-CN" altLang="en-US" sz="3600" b="1" dirty="0" smtClean="0">
                <a:solidFill>
                  <a:srgbClr val="FFC000"/>
                </a:solidFill>
                <a:latin typeface="微软雅黑" pitchFamily="34" charset="-122"/>
                <a:ea typeface="微软雅黑" pitchFamily="34" charset="-122"/>
              </a:rPr>
              <a:t>未来规划</a:t>
            </a:r>
          </a:p>
        </p:txBody>
      </p:sp>
      <p:sp>
        <p:nvSpPr>
          <p:cNvPr id="8" name="标题 1"/>
          <p:cNvSpPr txBox="1">
            <a:spLocks/>
          </p:cNvSpPr>
          <p:nvPr/>
        </p:nvSpPr>
        <p:spPr bwMode="auto">
          <a:xfrm>
            <a:off x="1908175" y="2836863"/>
            <a:ext cx="2970213" cy="159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2870" tIns="51435" rIns="102870" bIns="51435" numCol="1" rtlCol="0" anchor="ctr" anchorCtr="0" compatLnSpc="1">
            <a:prstTxWarp prst="textNoShape">
              <a:avLst/>
            </a:prstTxWarp>
            <a:normAutofit/>
          </a:bodyPr>
          <a:lstStyle/>
          <a:p>
            <a:pPr marL="0" marR="0" lvl="0" indent="0" algn="l" defTabSz="1028700" rtl="0" eaLnBrk="1" fontAlgn="auto" latinLnBrk="0" hangingPunct="1">
              <a:lnSpc>
                <a:spcPct val="100000"/>
              </a:lnSpc>
              <a:spcBef>
                <a:spcPct val="0"/>
              </a:spcBef>
              <a:spcAft>
                <a:spcPts val="0"/>
              </a:spcAft>
              <a:buClrTx/>
              <a:buSzTx/>
              <a:buFontTx/>
              <a:buNone/>
              <a:tabLst/>
              <a:defRPr/>
            </a:pPr>
            <a:r>
              <a:rPr kumimoji="0" lang="zh-CN" altLang="en-US" sz="5400" b="1" i="0" u="none" strike="noStrike" kern="1200" cap="none" spc="0" normalizeH="0" baseline="0" noProof="0" dirty="0" smtClean="0">
                <a:ln>
                  <a:noFill/>
                </a:ln>
                <a:solidFill>
                  <a:srgbClr val="0070C0"/>
                </a:solidFill>
                <a:effectLst/>
                <a:uLnTx/>
                <a:uFillTx/>
                <a:latin typeface="微软雅黑" pitchFamily="34" charset="-122"/>
                <a:ea typeface="微软雅黑" pitchFamily="34" charset="-122"/>
                <a:cs typeface="+mj-cs"/>
              </a:rPr>
              <a:t>目录</a:t>
            </a:r>
            <a:r>
              <a:rPr kumimoji="0" lang="en-US" altLang="zh-CN" sz="3200" b="1" i="0" u="none" strike="noStrike" kern="1200" cap="none" spc="0" normalizeH="0" baseline="0" noProof="0" dirty="0" smtClean="0">
                <a:ln>
                  <a:noFill/>
                </a:ln>
                <a:solidFill>
                  <a:srgbClr val="0070C0"/>
                </a:solidFill>
                <a:effectLst/>
                <a:uLnTx/>
                <a:uFillTx/>
                <a:latin typeface="微软雅黑" pitchFamily="34" charset="-122"/>
                <a:ea typeface="微软雅黑" pitchFamily="34" charset="-122"/>
                <a:cs typeface="+mj-cs"/>
              </a:rPr>
              <a:t/>
            </a:r>
            <a:br>
              <a:rPr kumimoji="0" lang="en-US" altLang="zh-CN" sz="3200" b="1" i="0" u="none" strike="noStrike" kern="1200" cap="none" spc="0" normalizeH="0" baseline="0" noProof="0" dirty="0" smtClean="0">
                <a:ln>
                  <a:noFill/>
                </a:ln>
                <a:solidFill>
                  <a:srgbClr val="0070C0"/>
                </a:solidFill>
                <a:effectLst/>
                <a:uLnTx/>
                <a:uFillTx/>
                <a:latin typeface="微软雅黑" pitchFamily="34" charset="-122"/>
                <a:ea typeface="微软雅黑" pitchFamily="34" charset="-122"/>
                <a:cs typeface="+mj-cs"/>
              </a:rPr>
            </a:br>
            <a:r>
              <a:rPr kumimoji="0" lang="zh-CN" altLang="en-US" sz="3200" b="1"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j-cs"/>
              </a:rPr>
              <a:t> </a:t>
            </a:r>
            <a:r>
              <a:rPr kumimoji="0" lang="en-US" altLang="zh-CN" sz="2700" b="0" i="0" u="none" strike="noStrike" kern="1200" cap="none" spc="0" normalizeH="0" baseline="0" noProof="0" dirty="0" smtClean="0">
                <a:ln>
                  <a:noFill/>
                </a:ln>
                <a:solidFill>
                  <a:schemeClr val="bg1">
                    <a:lumMod val="50000"/>
                  </a:schemeClr>
                </a:solidFill>
                <a:effectLst/>
                <a:uLnTx/>
                <a:uFillTx/>
                <a:latin typeface="Impact" pitchFamily="34" charset="0"/>
                <a:ea typeface="微软雅黑" pitchFamily="34" charset="-122"/>
                <a:cs typeface="+mj-cs"/>
              </a:rPr>
              <a:t>CONTENTS</a:t>
            </a:r>
            <a:endParaRPr kumimoji="0" lang="zh-CN" altLang="en-US" sz="2700" b="0" i="0" u="none" strike="noStrike" kern="1200" cap="none" spc="0" normalizeH="0" baseline="0" noProof="0" dirty="0">
              <a:ln>
                <a:noFill/>
              </a:ln>
              <a:solidFill>
                <a:schemeClr val="bg1">
                  <a:lumMod val="50000"/>
                </a:schemeClr>
              </a:solidFill>
              <a:effectLst/>
              <a:uLnTx/>
              <a:uFillTx/>
              <a:latin typeface="Impact" pitchFamily="34" charset="0"/>
              <a:ea typeface="微软雅黑" pitchFamily="34" charset="-122"/>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smtClean="0"/>
              <a:t>多重解析</a:t>
            </a:r>
            <a:endParaRPr lang="zh-CN" altLang="en-US" sz="4000" dirty="0"/>
          </a:p>
        </p:txBody>
      </p:sp>
      <p:sp>
        <p:nvSpPr>
          <p:cNvPr id="3" name="内容占位符 2"/>
          <p:cNvSpPr>
            <a:spLocks noGrp="1"/>
          </p:cNvSpPr>
          <p:nvPr>
            <p:ph idx="1"/>
          </p:nvPr>
        </p:nvSpPr>
        <p:spPr/>
        <p:txBody>
          <a:bodyPr/>
          <a:lstStyle/>
          <a:p>
            <a:r>
              <a:rPr lang="zh-CN" altLang="en-US" sz="2800" b="1" dirty="0" smtClean="0">
                <a:latin typeface="微软雅黑" pitchFamily="34" charset="-122"/>
                <a:ea typeface="微软雅黑" pitchFamily="34" charset="-122"/>
              </a:rPr>
              <a:t>多重解析：一个</a:t>
            </a:r>
            <a:r>
              <a:rPr lang="en-US" altLang="zh-CN" sz="2800" b="1" dirty="0" smtClean="0">
                <a:latin typeface="微软雅黑" pitchFamily="34" charset="-122"/>
                <a:ea typeface="微软雅黑" pitchFamily="34" charset="-122"/>
              </a:rPr>
              <a:t>DOI</a:t>
            </a:r>
            <a:r>
              <a:rPr lang="zh-CN" altLang="en-US" sz="2800" b="1" dirty="0" smtClean="0">
                <a:latin typeface="微软雅黑" pitchFamily="34" charset="-122"/>
                <a:ea typeface="微软雅黑" pitchFamily="34" charset="-122"/>
              </a:rPr>
              <a:t>号</a:t>
            </a:r>
            <a:r>
              <a:rPr lang="zh-CN" altLang="en-US" sz="2800" dirty="0" smtClean="0">
                <a:latin typeface="微软雅黑" pitchFamily="34" charset="-122"/>
                <a:ea typeface="微软雅黑" pitchFamily="34" charset="-122"/>
              </a:rPr>
              <a:t>集成</a:t>
            </a:r>
            <a:r>
              <a:rPr lang="zh-CN" altLang="en-US" sz="2800" b="1" dirty="0" smtClean="0">
                <a:latin typeface="微软雅黑" pitchFamily="34" charset="-122"/>
                <a:ea typeface="微软雅黑" pitchFamily="34" charset="-122"/>
              </a:rPr>
              <a:t>一篇论文</a:t>
            </a:r>
            <a:r>
              <a:rPr lang="zh-CN" altLang="en-US" sz="2800" dirty="0" smtClean="0">
                <a:latin typeface="微软雅黑" pitchFamily="34" charset="-122"/>
                <a:ea typeface="微软雅黑" pitchFamily="34" charset="-122"/>
              </a:rPr>
              <a:t>的</a:t>
            </a:r>
            <a:endParaRPr lang="en-US" altLang="zh-CN" sz="2800" dirty="0" smtClean="0">
              <a:latin typeface="微软雅黑" pitchFamily="34" charset="-122"/>
              <a:ea typeface="微软雅黑" pitchFamily="34" charset="-122"/>
            </a:endParaRPr>
          </a:p>
          <a:p>
            <a:pPr lvl="1"/>
            <a:r>
              <a:rPr lang="zh-CN" altLang="en-US" sz="2800" b="1" dirty="0" smtClean="0">
                <a:latin typeface="微软雅黑" pitchFamily="34" charset="-122"/>
                <a:ea typeface="微软雅黑" pitchFamily="34" charset="-122"/>
              </a:rPr>
              <a:t>多个版本</a:t>
            </a:r>
            <a:r>
              <a:rPr lang="zh-CN" altLang="en-US" sz="2800" dirty="0" smtClean="0">
                <a:latin typeface="微软雅黑" pitchFamily="34" charset="-122"/>
                <a:ea typeface="微软雅黑" pitchFamily="34" charset="-122"/>
              </a:rPr>
              <a:t>，如中、英文版；预出版、正式出版、修订版</a:t>
            </a:r>
            <a:endParaRPr lang="en-US" altLang="zh-CN" sz="2800" dirty="0" smtClean="0">
              <a:latin typeface="微软雅黑" pitchFamily="34" charset="-122"/>
              <a:ea typeface="微软雅黑" pitchFamily="34" charset="-122"/>
            </a:endParaRPr>
          </a:p>
          <a:p>
            <a:pPr lvl="1"/>
            <a:r>
              <a:rPr lang="zh-CN" altLang="en-US" sz="2800" b="1" dirty="0" smtClean="0">
                <a:latin typeface="微软雅黑" pitchFamily="34" charset="-122"/>
                <a:ea typeface="微软雅黑" pitchFamily="34" charset="-122"/>
              </a:rPr>
              <a:t>多种格式</a:t>
            </a:r>
            <a:r>
              <a:rPr lang="zh-CN" altLang="en-US" sz="2800" dirty="0" smtClean="0">
                <a:latin typeface="微软雅黑" pitchFamily="34" charset="-122"/>
                <a:ea typeface="微软雅黑" pitchFamily="34" charset="-122"/>
              </a:rPr>
              <a:t>，</a:t>
            </a:r>
            <a:r>
              <a:rPr lang="en-US" altLang="zh-CN" sz="2800" dirty="0" smtClean="0">
                <a:latin typeface="微软雅黑" pitchFamily="34" charset="-122"/>
                <a:ea typeface="微软雅黑" pitchFamily="34" charset="-122"/>
              </a:rPr>
              <a:t>PDF</a:t>
            </a:r>
            <a:r>
              <a:rPr lang="zh-CN" altLang="en-US" sz="2800" dirty="0" smtClean="0">
                <a:latin typeface="微软雅黑" pitchFamily="34" charset="-122"/>
                <a:ea typeface="微软雅黑" pitchFamily="34" charset="-122"/>
              </a:rPr>
              <a:t>论文、</a:t>
            </a:r>
            <a:r>
              <a:rPr lang="en-US" altLang="zh-CN" sz="2800" dirty="0" smtClean="0">
                <a:latin typeface="微软雅黑" pitchFamily="34" charset="-122"/>
                <a:ea typeface="微软雅黑" pitchFamily="34" charset="-122"/>
              </a:rPr>
              <a:t>HTML</a:t>
            </a:r>
            <a:r>
              <a:rPr lang="zh-CN" altLang="en-US" sz="2800" dirty="0" smtClean="0">
                <a:latin typeface="微软雅黑" pitchFamily="34" charset="-122"/>
                <a:ea typeface="微软雅黑" pitchFamily="34" charset="-122"/>
              </a:rPr>
              <a:t>论文</a:t>
            </a:r>
            <a:endParaRPr lang="en-US" altLang="zh-CN" sz="2800" dirty="0" smtClean="0">
              <a:latin typeface="微软雅黑" pitchFamily="34" charset="-122"/>
              <a:ea typeface="微软雅黑" pitchFamily="34" charset="-122"/>
            </a:endParaRPr>
          </a:p>
          <a:p>
            <a:pPr lvl="1"/>
            <a:r>
              <a:rPr lang="zh-CN" altLang="en-US" sz="2800" b="1" dirty="0" smtClean="0">
                <a:latin typeface="微软雅黑" pitchFamily="34" charset="-122"/>
                <a:ea typeface="微软雅黑" pitchFamily="34" charset="-122"/>
              </a:rPr>
              <a:t>多个</a:t>
            </a:r>
            <a:r>
              <a:rPr lang="zh-CN" altLang="en-US" sz="2800" dirty="0" smtClean="0">
                <a:latin typeface="微软雅黑" pitchFamily="34" charset="-122"/>
                <a:ea typeface="微软雅黑" pitchFamily="34" charset="-122"/>
              </a:rPr>
              <a:t>存放</a:t>
            </a:r>
            <a:r>
              <a:rPr lang="zh-CN" altLang="en-US" sz="2800" b="1" dirty="0" smtClean="0">
                <a:latin typeface="微软雅黑" pitchFamily="34" charset="-122"/>
                <a:ea typeface="微软雅黑" pitchFamily="34" charset="-122"/>
              </a:rPr>
              <a:t>位置</a:t>
            </a:r>
            <a:r>
              <a:rPr lang="en-US" altLang="zh-CN" sz="2800" dirty="0" smtClean="0">
                <a:latin typeface="微软雅黑" pitchFamily="34" charset="-122"/>
                <a:ea typeface="微软雅黑" pitchFamily="34" charset="-122"/>
              </a:rPr>
              <a:t>……</a:t>
            </a:r>
          </a:p>
          <a:p>
            <a:r>
              <a:rPr lang="zh-CN" altLang="en-US" sz="2800" b="1" dirty="0" smtClean="0"/>
              <a:t>自动化</a:t>
            </a:r>
            <a:r>
              <a:rPr lang="zh-CN" altLang="en-US" sz="2800" dirty="0" smtClean="0"/>
              <a:t>的</a:t>
            </a:r>
            <a:r>
              <a:rPr lang="zh-CN" altLang="en-US" sz="2800" b="1" dirty="0" smtClean="0"/>
              <a:t>多重解析</a:t>
            </a:r>
            <a:endParaRPr lang="en-US" altLang="zh-CN" sz="2800" b="1" dirty="0" smtClean="0"/>
          </a:p>
          <a:p>
            <a:pPr lvl="1"/>
            <a:r>
              <a:rPr lang="zh-CN" altLang="en-US" sz="2800" dirty="0" smtClean="0"/>
              <a:t>目前，</a:t>
            </a:r>
            <a:r>
              <a:rPr lang="zh-CN" altLang="en-US" sz="2800" b="1" dirty="0" smtClean="0"/>
              <a:t>列表式</a:t>
            </a:r>
            <a:r>
              <a:rPr lang="zh-CN" altLang="en-US" sz="2800" dirty="0" smtClean="0"/>
              <a:t>的多重解析</a:t>
            </a:r>
            <a:r>
              <a:rPr lang="zh-CN" altLang="en-US" sz="2800" b="1" dirty="0" smtClean="0"/>
              <a:t>，</a:t>
            </a:r>
            <a:r>
              <a:rPr lang="zh-CN" altLang="en-US" sz="2800" dirty="0" smtClean="0"/>
              <a:t>由</a:t>
            </a:r>
            <a:r>
              <a:rPr lang="zh-CN" altLang="en-US" sz="2800" b="1" dirty="0" smtClean="0"/>
              <a:t>用户</a:t>
            </a:r>
            <a:r>
              <a:rPr lang="zh-CN" altLang="en-US" sz="2800" dirty="0" smtClean="0"/>
              <a:t>人工</a:t>
            </a:r>
            <a:r>
              <a:rPr lang="zh-CN" altLang="en-US" sz="2800" b="1" dirty="0" smtClean="0"/>
              <a:t>选择</a:t>
            </a:r>
            <a:endParaRPr lang="en-US" altLang="zh-CN" sz="2800" b="1" dirty="0" smtClean="0"/>
          </a:p>
          <a:p>
            <a:pPr lvl="1"/>
            <a:r>
              <a:rPr lang="zh-CN" altLang="en-US" sz="2800" dirty="0" smtClean="0"/>
              <a:t>将来</a:t>
            </a:r>
            <a:r>
              <a:rPr lang="zh-CN" altLang="en-US" sz="2800" b="1" dirty="0" smtClean="0"/>
              <a:t>，自动化</a:t>
            </a:r>
            <a:r>
              <a:rPr lang="zh-CN" altLang="en-US" sz="2800" dirty="0" smtClean="0"/>
              <a:t>的</a:t>
            </a:r>
            <a:r>
              <a:rPr lang="zh-CN" altLang="en-US" sz="2800" b="1" dirty="0" smtClean="0"/>
              <a:t>多重解析</a:t>
            </a:r>
            <a:endParaRPr lang="en-US" altLang="zh-CN" sz="2800" b="1" dirty="0" smtClean="0"/>
          </a:p>
          <a:p>
            <a:pPr lvl="2"/>
            <a:r>
              <a:rPr lang="zh-CN" altLang="en-US" sz="2300" dirty="0" smtClean="0"/>
              <a:t>根据</a:t>
            </a:r>
            <a:r>
              <a:rPr lang="zh-CN" altLang="en-US" sz="2300" b="1" dirty="0" smtClean="0"/>
              <a:t>国家、地区自动判断，</a:t>
            </a:r>
            <a:r>
              <a:rPr lang="zh-CN" altLang="en-US" sz="2300" dirty="0" smtClean="0"/>
              <a:t>选择</a:t>
            </a:r>
            <a:r>
              <a:rPr lang="zh-CN" altLang="en-US" sz="2300" b="1" dirty="0" smtClean="0"/>
              <a:t>链接到</a:t>
            </a:r>
            <a:r>
              <a:rPr lang="zh-CN" altLang="en-US" sz="2300" dirty="0" smtClean="0"/>
              <a:t>论文的</a:t>
            </a:r>
            <a:r>
              <a:rPr lang="zh-CN" altLang="en-US" sz="2300" b="1" dirty="0" smtClean="0"/>
              <a:t>中文版、英文版</a:t>
            </a:r>
            <a:endParaRPr lang="en-US" altLang="zh-CN" sz="2300" b="1" dirty="0" smtClean="0"/>
          </a:p>
          <a:p>
            <a:pPr lvl="2"/>
            <a:r>
              <a:rPr lang="zh-CN" altLang="en-US" sz="2300" dirty="0" smtClean="0"/>
              <a:t>根据</a:t>
            </a:r>
            <a:r>
              <a:rPr lang="zh-CN" altLang="en-US" sz="2300" b="1" dirty="0" smtClean="0"/>
              <a:t>访问位置</a:t>
            </a:r>
            <a:r>
              <a:rPr lang="zh-CN" altLang="en-US" sz="2300" dirty="0" smtClean="0"/>
              <a:t>、</a:t>
            </a:r>
            <a:r>
              <a:rPr lang="zh-CN" altLang="en-US" sz="2300" b="1" dirty="0" smtClean="0"/>
              <a:t>用户类型自动判断，</a:t>
            </a:r>
            <a:r>
              <a:rPr lang="zh-CN" altLang="en-US" sz="2300" dirty="0" smtClean="0"/>
              <a:t>选择</a:t>
            </a:r>
            <a:r>
              <a:rPr lang="zh-CN" altLang="en-US" sz="2300" b="1" dirty="0" smtClean="0"/>
              <a:t>链接到</a:t>
            </a:r>
            <a:r>
              <a:rPr lang="zh-CN" altLang="en-US" sz="2300" dirty="0" smtClean="0"/>
              <a:t>论文的</a:t>
            </a:r>
            <a:r>
              <a:rPr lang="zh-CN" altLang="en-US" sz="2300" b="1" dirty="0" smtClean="0"/>
              <a:t>某个存放位置</a:t>
            </a:r>
            <a:r>
              <a:rPr lang="zh-CN" altLang="en-US" sz="2300" dirty="0" smtClean="0"/>
              <a:t>，给用户提供</a:t>
            </a:r>
            <a:r>
              <a:rPr lang="zh-CN" altLang="en-US" sz="2300" b="1" dirty="0" smtClean="0"/>
              <a:t>“合适的拷贝”</a:t>
            </a:r>
            <a:endParaRPr lang="en-US" altLang="zh-CN" sz="2300" b="1" dirty="0" smtClean="0"/>
          </a:p>
          <a:p>
            <a:pPr lvl="2"/>
            <a:r>
              <a:rPr lang="en-US" altLang="zh-CN" sz="2300" b="1" dirty="0" smtClean="0"/>
              <a:t>……</a:t>
            </a:r>
            <a:endParaRPr lang="en-US" altLang="zh-CN" sz="23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学术资源的集成标识</a:t>
            </a:r>
            <a:endParaRPr lang="zh-CN" altLang="en-US" dirty="0"/>
          </a:p>
        </p:txBody>
      </p:sp>
      <p:sp>
        <p:nvSpPr>
          <p:cNvPr id="3" name="内容占位符 2"/>
          <p:cNvSpPr>
            <a:spLocks noGrp="1"/>
          </p:cNvSpPr>
          <p:nvPr>
            <p:ph idx="1"/>
          </p:nvPr>
        </p:nvSpPr>
        <p:spPr/>
        <p:txBody>
          <a:bodyPr/>
          <a:lstStyle/>
          <a:p>
            <a:r>
              <a:rPr lang="zh-CN" altLang="en-US" sz="2800" dirty="0"/>
              <a:t>使用</a:t>
            </a:r>
            <a:r>
              <a:rPr lang="zh-CN" altLang="en-US" sz="2800" b="1" dirty="0"/>
              <a:t>统一</a:t>
            </a:r>
            <a:r>
              <a:rPr lang="zh-CN" altLang="en-US" sz="2800" dirty="0"/>
              <a:t>的</a:t>
            </a:r>
            <a:r>
              <a:rPr lang="zh-CN" altLang="en-US" sz="2800" b="1" dirty="0"/>
              <a:t>技术标准</a:t>
            </a:r>
            <a:r>
              <a:rPr lang="zh-CN" altLang="en-US" sz="2800" dirty="0"/>
              <a:t>，标识、链接</a:t>
            </a:r>
            <a:r>
              <a:rPr lang="zh-CN" altLang="en-US" sz="2800" b="1" dirty="0"/>
              <a:t>多种资源</a:t>
            </a:r>
            <a:r>
              <a:rPr lang="zh-CN" altLang="en-US" sz="2800" dirty="0"/>
              <a:t>，通过</a:t>
            </a:r>
            <a:r>
              <a:rPr lang="zh-CN" altLang="en-US" sz="2800" b="1" dirty="0"/>
              <a:t>关联促进发现和利用</a:t>
            </a:r>
            <a:endParaRPr lang="en-US" altLang="zh-CN" sz="2800" b="1" dirty="0"/>
          </a:p>
          <a:p>
            <a:pPr lvl="1">
              <a:buNone/>
            </a:pPr>
            <a:endParaRPr lang="en-US" altLang="zh-CN" sz="2400" dirty="0" smtClean="0"/>
          </a:p>
          <a:p>
            <a:endParaRPr lang="zh-CN" altLang="en-US" dirty="0"/>
          </a:p>
        </p:txBody>
      </p:sp>
      <p:sp>
        <p:nvSpPr>
          <p:cNvPr id="4" name="矩形 3"/>
          <p:cNvSpPr/>
          <p:nvPr/>
        </p:nvSpPr>
        <p:spPr>
          <a:xfrm>
            <a:off x="585140" y="2700350"/>
            <a:ext cx="2565285" cy="35553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20675" indent="-320675" eaLnBrk="0" hangingPunct="0">
              <a:spcBef>
                <a:spcPct val="20000"/>
              </a:spcBef>
              <a:buFont typeface="Arial" charset="0"/>
              <a:buChar char="–"/>
            </a:pPr>
            <a:r>
              <a:rPr lang="zh-CN" altLang="en-US" sz="2800" dirty="0" smtClean="0">
                <a:solidFill>
                  <a:schemeClr val="bg1"/>
                </a:solidFill>
                <a:latin typeface="微软雅黑" pitchFamily="34" charset="-122"/>
                <a:ea typeface="微软雅黑" pitchFamily="34" charset="-122"/>
              </a:rPr>
              <a:t>期刊论文</a:t>
            </a:r>
            <a:endParaRPr lang="en-US" altLang="zh-CN" sz="2800" dirty="0" smtClean="0">
              <a:solidFill>
                <a:schemeClr val="bg1"/>
              </a:solidFill>
              <a:latin typeface="微软雅黑" pitchFamily="34" charset="-122"/>
              <a:ea typeface="微软雅黑" pitchFamily="34" charset="-122"/>
            </a:endParaRPr>
          </a:p>
          <a:p>
            <a:pPr marL="320675" indent="-320675" eaLnBrk="0" hangingPunct="0">
              <a:spcBef>
                <a:spcPct val="20000"/>
              </a:spcBef>
              <a:buFont typeface="Arial" charset="0"/>
              <a:buChar char="–"/>
            </a:pPr>
            <a:r>
              <a:rPr lang="zh-CN" altLang="en-US" sz="2800" dirty="0" smtClean="0">
                <a:solidFill>
                  <a:schemeClr val="bg1"/>
                </a:solidFill>
                <a:latin typeface="微软雅黑" pitchFamily="34" charset="-122"/>
                <a:ea typeface="微软雅黑" pitchFamily="34" charset="-122"/>
              </a:rPr>
              <a:t>学位论文</a:t>
            </a:r>
            <a:endParaRPr lang="en-US" altLang="zh-CN" sz="2800" dirty="0" smtClean="0">
              <a:solidFill>
                <a:schemeClr val="bg1"/>
              </a:solidFill>
              <a:latin typeface="微软雅黑" pitchFamily="34" charset="-122"/>
              <a:ea typeface="微软雅黑" pitchFamily="34" charset="-122"/>
            </a:endParaRPr>
          </a:p>
          <a:p>
            <a:pPr marL="320675" indent="-320675" eaLnBrk="0" hangingPunct="0">
              <a:spcBef>
                <a:spcPct val="20000"/>
              </a:spcBef>
              <a:buFont typeface="Arial" charset="0"/>
              <a:buChar char="–"/>
            </a:pPr>
            <a:r>
              <a:rPr lang="zh-CN" altLang="en-US" sz="2800" dirty="0" smtClean="0">
                <a:solidFill>
                  <a:schemeClr val="bg1"/>
                </a:solidFill>
                <a:latin typeface="微软雅黑" pitchFamily="34" charset="-122"/>
                <a:ea typeface="微软雅黑" pitchFamily="34" charset="-122"/>
              </a:rPr>
              <a:t>专著</a:t>
            </a:r>
            <a:endParaRPr lang="en-US" altLang="zh-CN" sz="2800" dirty="0" smtClean="0">
              <a:solidFill>
                <a:schemeClr val="bg1"/>
              </a:solidFill>
              <a:latin typeface="微软雅黑" pitchFamily="34" charset="-122"/>
              <a:ea typeface="微软雅黑" pitchFamily="34" charset="-122"/>
            </a:endParaRPr>
          </a:p>
          <a:p>
            <a:pPr marL="320675" indent="-320675" eaLnBrk="0" hangingPunct="0">
              <a:spcBef>
                <a:spcPct val="20000"/>
              </a:spcBef>
              <a:buFont typeface="Arial" charset="0"/>
              <a:buChar char="–"/>
            </a:pPr>
            <a:r>
              <a:rPr lang="zh-CN" altLang="en-US" sz="2800" dirty="0" smtClean="0">
                <a:solidFill>
                  <a:schemeClr val="bg1"/>
                </a:solidFill>
                <a:latin typeface="微软雅黑" pitchFamily="34" charset="-122"/>
                <a:ea typeface="微软雅黑" pitchFamily="34" charset="-122"/>
              </a:rPr>
              <a:t>会议论文</a:t>
            </a:r>
            <a:endParaRPr lang="en-US" altLang="zh-CN" sz="2800" dirty="0" smtClean="0">
              <a:solidFill>
                <a:schemeClr val="bg1"/>
              </a:solidFill>
              <a:latin typeface="微软雅黑" pitchFamily="34" charset="-122"/>
              <a:ea typeface="微软雅黑" pitchFamily="34" charset="-122"/>
            </a:endParaRPr>
          </a:p>
          <a:p>
            <a:pPr marL="320675" indent="-320675" eaLnBrk="0" hangingPunct="0">
              <a:spcBef>
                <a:spcPct val="20000"/>
              </a:spcBef>
              <a:buFont typeface="Arial" charset="0"/>
              <a:buChar char="–"/>
            </a:pPr>
            <a:r>
              <a:rPr lang="zh-CN" altLang="en-US" sz="2800" dirty="0" smtClean="0">
                <a:solidFill>
                  <a:schemeClr val="bg1"/>
                </a:solidFill>
                <a:latin typeface="微软雅黑" pitchFamily="34" charset="-122"/>
                <a:ea typeface="微软雅黑" pitchFamily="34" charset="-122"/>
              </a:rPr>
              <a:t>研究报告</a:t>
            </a:r>
            <a:endParaRPr lang="en-US" altLang="zh-CN" sz="2800" dirty="0" smtClean="0">
              <a:solidFill>
                <a:schemeClr val="bg1"/>
              </a:solidFill>
              <a:latin typeface="微软雅黑" pitchFamily="34" charset="-122"/>
              <a:ea typeface="微软雅黑" pitchFamily="34" charset="-122"/>
            </a:endParaRPr>
          </a:p>
          <a:p>
            <a:pPr marL="320675" indent="-320675" eaLnBrk="0" hangingPunct="0">
              <a:spcBef>
                <a:spcPct val="20000"/>
              </a:spcBef>
              <a:buFont typeface="Arial" charset="0"/>
              <a:buChar char="–"/>
            </a:pPr>
            <a:r>
              <a:rPr lang="zh-CN" altLang="en-US" sz="2800" dirty="0" smtClean="0">
                <a:solidFill>
                  <a:schemeClr val="bg1"/>
                </a:solidFill>
                <a:latin typeface="微软雅黑" pitchFamily="34" charset="-122"/>
                <a:ea typeface="微软雅黑" pitchFamily="34" charset="-122"/>
              </a:rPr>
              <a:t>标准规范</a:t>
            </a:r>
            <a:endParaRPr lang="en-US" altLang="zh-CN" sz="2800" dirty="0" smtClean="0">
              <a:solidFill>
                <a:schemeClr val="bg1"/>
              </a:solidFill>
              <a:latin typeface="微软雅黑" pitchFamily="34" charset="-122"/>
              <a:ea typeface="微软雅黑" pitchFamily="34" charset="-122"/>
            </a:endParaRPr>
          </a:p>
        </p:txBody>
      </p:sp>
      <p:sp>
        <p:nvSpPr>
          <p:cNvPr id="5" name="矩形 4"/>
          <p:cNvSpPr/>
          <p:nvPr/>
        </p:nvSpPr>
        <p:spPr>
          <a:xfrm>
            <a:off x="7740861" y="2520330"/>
            <a:ext cx="2655369" cy="36904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20675" indent="-320675" eaLnBrk="0" hangingPunct="0">
              <a:spcBef>
                <a:spcPct val="20000"/>
              </a:spcBef>
              <a:buFont typeface="Arial" charset="0"/>
              <a:buChar char="–"/>
            </a:pPr>
            <a:r>
              <a:rPr lang="zh-CN" altLang="en-US" sz="2800" dirty="0" smtClean="0">
                <a:solidFill>
                  <a:schemeClr val="tx1"/>
                </a:solidFill>
                <a:latin typeface="微软雅黑" pitchFamily="34" charset="-122"/>
                <a:ea typeface="微软雅黑" pitchFamily="34" charset="-122"/>
              </a:rPr>
              <a:t>研究案例</a:t>
            </a:r>
            <a:endParaRPr lang="en-US" altLang="zh-CN" sz="2800" dirty="0" smtClean="0">
              <a:solidFill>
                <a:schemeClr val="tx1"/>
              </a:solidFill>
              <a:latin typeface="微软雅黑" pitchFamily="34" charset="-122"/>
              <a:ea typeface="微软雅黑" pitchFamily="34" charset="-122"/>
            </a:endParaRPr>
          </a:p>
          <a:p>
            <a:pPr marL="320675" indent="-320675" eaLnBrk="0" hangingPunct="0">
              <a:spcBef>
                <a:spcPct val="20000"/>
              </a:spcBef>
              <a:buFont typeface="Arial" charset="0"/>
              <a:buChar char="–"/>
            </a:pPr>
            <a:r>
              <a:rPr lang="zh-CN" altLang="en-US" sz="2800" dirty="0" smtClean="0">
                <a:solidFill>
                  <a:schemeClr val="tx1"/>
                </a:solidFill>
                <a:latin typeface="微软雅黑" pitchFamily="34" charset="-122"/>
                <a:ea typeface="微软雅黑" pitchFamily="34" charset="-122"/>
              </a:rPr>
              <a:t>研究、实验数据</a:t>
            </a:r>
            <a:endParaRPr lang="en-US" altLang="zh-CN" sz="2800" dirty="0" smtClean="0">
              <a:solidFill>
                <a:schemeClr val="tx1"/>
              </a:solidFill>
              <a:latin typeface="微软雅黑" pitchFamily="34" charset="-122"/>
              <a:ea typeface="微软雅黑" pitchFamily="34" charset="-122"/>
            </a:endParaRPr>
          </a:p>
          <a:p>
            <a:pPr marL="320675" indent="-320675" eaLnBrk="0" hangingPunct="0">
              <a:spcBef>
                <a:spcPct val="20000"/>
              </a:spcBef>
              <a:buFont typeface="Arial" charset="0"/>
              <a:buChar char="–"/>
            </a:pPr>
            <a:r>
              <a:rPr lang="zh-CN" altLang="en-US" sz="2800" dirty="0" smtClean="0">
                <a:solidFill>
                  <a:schemeClr val="tx1"/>
                </a:solidFill>
                <a:latin typeface="微软雅黑" pitchFamily="34" charset="-122"/>
                <a:ea typeface="微软雅黑" pitchFamily="34" charset="-122"/>
              </a:rPr>
              <a:t>作者、机构</a:t>
            </a:r>
          </a:p>
          <a:p>
            <a:pPr marL="320675" indent="-320675" eaLnBrk="0" hangingPunct="0">
              <a:spcBef>
                <a:spcPct val="20000"/>
              </a:spcBef>
              <a:buFont typeface="Arial" charset="0"/>
              <a:buChar char="–"/>
            </a:pPr>
            <a:r>
              <a:rPr lang="zh-CN" altLang="en-US" sz="2800" dirty="0" smtClean="0">
                <a:solidFill>
                  <a:schemeClr val="tx1"/>
                </a:solidFill>
                <a:latin typeface="微软雅黑" pitchFamily="34" charset="-122"/>
                <a:ea typeface="微软雅黑" pitchFamily="34" charset="-122"/>
              </a:rPr>
              <a:t>科研基金</a:t>
            </a:r>
            <a:endParaRPr lang="en-US" altLang="zh-CN" sz="2800" dirty="0" smtClean="0">
              <a:solidFill>
                <a:schemeClr val="tx1"/>
              </a:solidFill>
              <a:latin typeface="微软雅黑" pitchFamily="34" charset="-122"/>
              <a:ea typeface="微软雅黑" pitchFamily="34" charset="-122"/>
            </a:endParaRPr>
          </a:p>
          <a:p>
            <a:pPr marL="320675" indent="-320675" eaLnBrk="0" hangingPunct="0">
              <a:spcBef>
                <a:spcPct val="20000"/>
              </a:spcBef>
              <a:buFont typeface="Arial" charset="0"/>
              <a:buChar char="–"/>
            </a:pPr>
            <a:r>
              <a:rPr lang="zh-CN" altLang="en-US" sz="2800" dirty="0" smtClean="0">
                <a:solidFill>
                  <a:schemeClr val="tx1"/>
                </a:solidFill>
                <a:latin typeface="微软雅黑" pitchFamily="34" charset="-122"/>
                <a:ea typeface="微软雅黑" pitchFamily="34" charset="-122"/>
              </a:rPr>
              <a:t>术语、知识点</a:t>
            </a:r>
            <a:endParaRPr lang="en-US" altLang="zh-CN" sz="2800" dirty="0" smtClean="0">
              <a:solidFill>
                <a:schemeClr val="tx1"/>
              </a:solidFill>
              <a:latin typeface="微软雅黑" pitchFamily="34" charset="-122"/>
              <a:ea typeface="微软雅黑" pitchFamily="34" charset="-122"/>
            </a:endParaRPr>
          </a:p>
          <a:p>
            <a:pPr marL="320675" indent="-320675" eaLnBrk="0" hangingPunct="0">
              <a:spcBef>
                <a:spcPct val="20000"/>
              </a:spcBef>
              <a:buFont typeface="Arial" charset="0"/>
              <a:buChar char="–"/>
            </a:pPr>
            <a:r>
              <a:rPr lang="zh-CN" altLang="en-US" sz="2800" dirty="0" smtClean="0">
                <a:solidFill>
                  <a:schemeClr val="tx1"/>
                </a:solidFill>
                <a:latin typeface="微软雅黑" pitchFamily="34" charset="-122"/>
                <a:ea typeface="微软雅黑" pitchFamily="34" charset="-122"/>
              </a:rPr>
              <a:t>音视频</a:t>
            </a:r>
            <a:endParaRPr lang="en-US" altLang="zh-CN" sz="2800" dirty="0" smtClean="0">
              <a:solidFill>
                <a:schemeClr val="tx1"/>
              </a:solidFill>
              <a:latin typeface="微软雅黑" pitchFamily="34" charset="-122"/>
              <a:ea typeface="微软雅黑" pitchFamily="34" charset="-122"/>
            </a:endParaRPr>
          </a:p>
        </p:txBody>
      </p:sp>
      <p:pic>
        <p:nvPicPr>
          <p:cNvPr id="6" name="图片 3"/>
          <p:cNvPicPr>
            <a:picLocks noChangeAspect="1" noChangeArrowheads="1"/>
          </p:cNvPicPr>
          <p:nvPr/>
        </p:nvPicPr>
        <p:blipFill>
          <a:blip r:embed="rId2" cstate="print"/>
          <a:srcRect/>
          <a:stretch>
            <a:fillRect/>
          </a:stretch>
        </p:blipFill>
        <p:spPr bwMode="auto">
          <a:xfrm>
            <a:off x="3150425" y="2790360"/>
            <a:ext cx="4590510" cy="29114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5570" y="1125175"/>
            <a:ext cx="6345781" cy="49053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sz="1600" dirty="0">
              <a:solidFill>
                <a:schemeClr val="tx1">
                  <a:lumMod val="85000"/>
                  <a:lumOff val="15000"/>
                </a:scheme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 xmlns:a14="http://schemas.microsoft.com/office/drawing/2010/main" val="0"/>
              </a:ext>
            </a:extLst>
          </a:blip>
          <a:srcRect t="4684"/>
          <a:stretch>
            <a:fillRect/>
          </a:stretch>
        </p:blipFill>
        <p:spPr bwMode="auto">
          <a:xfrm>
            <a:off x="0" y="1980270"/>
            <a:ext cx="4275549" cy="296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Text Box 7"/>
          <p:cNvSpPr txBox="1">
            <a:spLocks noChangeArrowheads="1"/>
          </p:cNvSpPr>
          <p:nvPr/>
        </p:nvSpPr>
        <p:spPr bwMode="auto">
          <a:xfrm>
            <a:off x="4635591" y="2250300"/>
            <a:ext cx="6165760" cy="25968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marL="457200" indent="-457200">
              <a:lnSpc>
                <a:spcPct val="150000"/>
              </a:lnSpc>
              <a:buClr>
                <a:schemeClr val="tx2"/>
              </a:buClr>
              <a:buSzPct val="115000"/>
              <a:buFont typeface="+mj-lt"/>
              <a:buAutoNum type="alphaUcPeriod"/>
            </a:pPr>
            <a:r>
              <a:rPr lang="zh-CN" altLang="en-US" sz="3600" b="1" dirty="0" smtClean="0">
                <a:solidFill>
                  <a:srgbClr val="FFC000"/>
                </a:solidFill>
                <a:latin typeface="微软雅黑" pitchFamily="34" charset="-122"/>
                <a:ea typeface="微软雅黑" pitchFamily="34" charset="-122"/>
              </a:rPr>
              <a:t>中文</a:t>
            </a:r>
            <a:r>
              <a:rPr lang="en-US" altLang="zh-CN" sz="3600" b="1" dirty="0" smtClean="0">
                <a:solidFill>
                  <a:srgbClr val="FFC000"/>
                </a:solidFill>
                <a:latin typeface="微软雅黑" pitchFamily="34" charset="-122"/>
                <a:ea typeface="微软雅黑" pitchFamily="34" charset="-122"/>
              </a:rPr>
              <a:t>DOI</a:t>
            </a:r>
            <a:r>
              <a:rPr lang="zh-CN" altLang="en-US" sz="3600" b="1" dirty="0" smtClean="0">
                <a:solidFill>
                  <a:srgbClr val="FFC000"/>
                </a:solidFill>
                <a:latin typeface="微软雅黑" pitchFamily="34" charset="-122"/>
                <a:ea typeface="微软雅黑" pitchFamily="34" charset="-122"/>
              </a:rPr>
              <a:t>发展现状</a:t>
            </a:r>
            <a:endParaRPr lang="en-US" altLang="zh-CN" sz="3600" b="1" dirty="0" smtClean="0">
              <a:solidFill>
                <a:srgbClr val="FFC000"/>
              </a:solidFill>
              <a:latin typeface="微软雅黑" pitchFamily="34" charset="-122"/>
              <a:ea typeface="微软雅黑" pitchFamily="34" charset="-122"/>
            </a:endParaRPr>
          </a:p>
          <a:p>
            <a:pPr marL="457200" indent="-457200">
              <a:lnSpc>
                <a:spcPct val="150000"/>
              </a:lnSpc>
              <a:buClr>
                <a:schemeClr val="tx2"/>
              </a:buClr>
              <a:buSzPct val="115000"/>
              <a:buFont typeface="+mj-lt"/>
              <a:buAutoNum type="alphaUcPeriod"/>
            </a:pPr>
            <a:r>
              <a:rPr lang="zh-CN" altLang="en-US" sz="3600" b="1" dirty="0" smtClean="0">
                <a:solidFill>
                  <a:schemeClr val="bg1"/>
                </a:solidFill>
                <a:latin typeface="微软雅黑" pitchFamily="34" charset="-122"/>
                <a:ea typeface="微软雅黑" pitchFamily="34" charset="-122"/>
              </a:rPr>
              <a:t>中文</a:t>
            </a:r>
            <a:r>
              <a:rPr lang="en-US" altLang="zh-CN" sz="3600" b="1" dirty="0" smtClean="0">
                <a:solidFill>
                  <a:schemeClr val="bg1"/>
                </a:solidFill>
                <a:latin typeface="微软雅黑" pitchFamily="34" charset="-122"/>
                <a:ea typeface="微软雅黑" pitchFamily="34" charset="-122"/>
              </a:rPr>
              <a:t>DOI</a:t>
            </a:r>
            <a:r>
              <a:rPr lang="zh-CN" altLang="en-US" sz="3600" b="1" dirty="0" smtClean="0">
                <a:solidFill>
                  <a:schemeClr val="bg1"/>
                </a:solidFill>
                <a:latin typeface="微软雅黑" pitchFamily="34" charset="-122"/>
                <a:ea typeface="微软雅黑" pitchFamily="34" charset="-122"/>
              </a:rPr>
              <a:t>应用案例</a:t>
            </a:r>
          </a:p>
          <a:p>
            <a:pPr marL="457200" indent="-457200">
              <a:lnSpc>
                <a:spcPct val="150000"/>
              </a:lnSpc>
              <a:buClr>
                <a:schemeClr val="tx2"/>
              </a:buClr>
              <a:buSzPct val="115000"/>
              <a:buFont typeface="+mj-lt"/>
              <a:buAutoNum type="alphaUcPeriod"/>
            </a:pPr>
            <a:r>
              <a:rPr lang="zh-CN" altLang="en-US" sz="3600" b="1" dirty="0" smtClean="0">
                <a:solidFill>
                  <a:schemeClr val="bg1"/>
                </a:solidFill>
                <a:latin typeface="微软雅黑" pitchFamily="34" charset="-122"/>
                <a:ea typeface="微软雅黑" pitchFamily="34" charset="-122"/>
              </a:rPr>
              <a:t>中文</a:t>
            </a:r>
            <a:r>
              <a:rPr lang="en-US" altLang="zh-CN" sz="3600" b="1" dirty="0" smtClean="0">
                <a:solidFill>
                  <a:schemeClr val="bg1"/>
                </a:solidFill>
                <a:latin typeface="微软雅黑" pitchFamily="34" charset="-122"/>
                <a:ea typeface="微软雅黑" pitchFamily="34" charset="-122"/>
              </a:rPr>
              <a:t>DOI</a:t>
            </a:r>
            <a:r>
              <a:rPr lang="zh-CN" altLang="en-US" sz="3600" b="1" dirty="0" smtClean="0">
                <a:solidFill>
                  <a:schemeClr val="bg1"/>
                </a:solidFill>
                <a:latin typeface="微软雅黑" pitchFamily="34" charset="-122"/>
                <a:ea typeface="微软雅黑" pitchFamily="34" charset="-122"/>
              </a:rPr>
              <a:t>未来规划</a:t>
            </a:r>
          </a:p>
        </p:txBody>
      </p:sp>
      <p:sp>
        <p:nvSpPr>
          <p:cNvPr id="8" name="标题 1"/>
          <p:cNvSpPr txBox="1">
            <a:spLocks/>
          </p:cNvSpPr>
          <p:nvPr/>
        </p:nvSpPr>
        <p:spPr bwMode="auto">
          <a:xfrm>
            <a:off x="1908175" y="2836863"/>
            <a:ext cx="2970213" cy="159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2870" tIns="51435" rIns="102870" bIns="51435" numCol="1" rtlCol="0" anchor="ctr" anchorCtr="0" compatLnSpc="1">
            <a:prstTxWarp prst="textNoShape">
              <a:avLst/>
            </a:prstTxWarp>
            <a:normAutofit/>
          </a:bodyPr>
          <a:lstStyle/>
          <a:p>
            <a:pPr marL="0" marR="0" lvl="0" indent="0" algn="l" defTabSz="1028700" rtl="0" eaLnBrk="1" fontAlgn="auto" latinLnBrk="0" hangingPunct="1">
              <a:lnSpc>
                <a:spcPct val="100000"/>
              </a:lnSpc>
              <a:spcBef>
                <a:spcPct val="0"/>
              </a:spcBef>
              <a:spcAft>
                <a:spcPts val="0"/>
              </a:spcAft>
              <a:buClrTx/>
              <a:buSzTx/>
              <a:buFontTx/>
              <a:buNone/>
              <a:tabLst/>
              <a:defRPr/>
            </a:pPr>
            <a:r>
              <a:rPr kumimoji="0" lang="zh-CN" altLang="en-US" sz="5400" b="1" i="0" u="none" strike="noStrike" kern="1200" cap="none" spc="0" normalizeH="0" baseline="0" noProof="0" dirty="0" smtClean="0">
                <a:ln>
                  <a:noFill/>
                </a:ln>
                <a:solidFill>
                  <a:srgbClr val="0070C0"/>
                </a:solidFill>
                <a:effectLst/>
                <a:uLnTx/>
                <a:uFillTx/>
                <a:latin typeface="微软雅黑" pitchFamily="34" charset="-122"/>
                <a:ea typeface="微软雅黑" pitchFamily="34" charset="-122"/>
                <a:cs typeface="+mj-cs"/>
              </a:rPr>
              <a:t>目录</a:t>
            </a:r>
            <a:r>
              <a:rPr kumimoji="0" lang="en-US" altLang="zh-CN" sz="3200" b="1" i="0" u="none" strike="noStrike" kern="1200" cap="none" spc="0" normalizeH="0" baseline="0" noProof="0" dirty="0" smtClean="0">
                <a:ln>
                  <a:noFill/>
                </a:ln>
                <a:solidFill>
                  <a:srgbClr val="0070C0"/>
                </a:solidFill>
                <a:effectLst/>
                <a:uLnTx/>
                <a:uFillTx/>
                <a:latin typeface="微软雅黑" pitchFamily="34" charset="-122"/>
                <a:ea typeface="微软雅黑" pitchFamily="34" charset="-122"/>
                <a:cs typeface="+mj-cs"/>
              </a:rPr>
              <a:t/>
            </a:r>
            <a:br>
              <a:rPr kumimoji="0" lang="en-US" altLang="zh-CN" sz="3200" b="1" i="0" u="none" strike="noStrike" kern="1200" cap="none" spc="0" normalizeH="0" baseline="0" noProof="0" dirty="0" smtClean="0">
                <a:ln>
                  <a:noFill/>
                </a:ln>
                <a:solidFill>
                  <a:srgbClr val="0070C0"/>
                </a:solidFill>
                <a:effectLst/>
                <a:uLnTx/>
                <a:uFillTx/>
                <a:latin typeface="微软雅黑" pitchFamily="34" charset="-122"/>
                <a:ea typeface="微软雅黑" pitchFamily="34" charset="-122"/>
                <a:cs typeface="+mj-cs"/>
              </a:rPr>
            </a:br>
            <a:r>
              <a:rPr kumimoji="0" lang="zh-CN" altLang="en-US" sz="3200" b="1"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j-cs"/>
              </a:rPr>
              <a:t> </a:t>
            </a:r>
            <a:r>
              <a:rPr kumimoji="0" lang="en-US" altLang="zh-CN" sz="2700" b="0" i="0" u="none" strike="noStrike" kern="1200" cap="none" spc="0" normalizeH="0" baseline="0" noProof="0" dirty="0" smtClean="0">
                <a:ln>
                  <a:noFill/>
                </a:ln>
                <a:solidFill>
                  <a:schemeClr val="bg1">
                    <a:lumMod val="50000"/>
                  </a:schemeClr>
                </a:solidFill>
                <a:effectLst/>
                <a:uLnTx/>
                <a:uFillTx/>
                <a:latin typeface="Impact" pitchFamily="34" charset="0"/>
                <a:ea typeface="微软雅黑" pitchFamily="34" charset="-122"/>
                <a:cs typeface="+mj-cs"/>
              </a:rPr>
              <a:t>CONTENTS</a:t>
            </a:r>
            <a:endParaRPr kumimoji="0" lang="zh-CN" altLang="en-US" sz="2700" b="0" i="0" u="none" strike="noStrike" kern="1200" cap="none" spc="0" normalizeH="0" baseline="0" noProof="0" dirty="0">
              <a:ln>
                <a:noFill/>
              </a:ln>
              <a:solidFill>
                <a:schemeClr val="bg1">
                  <a:lumMod val="50000"/>
                </a:schemeClr>
              </a:solidFill>
              <a:effectLst/>
              <a:uLnTx/>
              <a:uFillTx/>
              <a:latin typeface="Impact" pitchFamily="34" charset="0"/>
              <a:ea typeface="微软雅黑" pitchFamily="34" charset="-122"/>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作者</a:t>
            </a:r>
            <a:r>
              <a:rPr lang="en-US" altLang="zh-CN" dirty="0" smtClean="0"/>
              <a:t>ID</a:t>
            </a:r>
            <a:r>
              <a:rPr lang="zh-CN" altLang="en-US" dirty="0" smtClean="0"/>
              <a:t>与学术成果档案</a:t>
            </a:r>
            <a:endParaRPr lang="zh-CN" altLang="en-US" dirty="0"/>
          </a:p>
        </p:txBody>
      </p:sp>
      <p:sp>
        <p:nvSpPr>
          <p:cNvPr id="3" name="内容占位符 2"/>
          <p:cNvSpPr>
            <a:spLocks noGrp="1"/>
          </p:cNvSpPr>
          <p:nvPr>
            <p:ph idx="1"/>
          </p:nvPr>
        </p:nvSpPr>
        <p:spPr/>
        <p:txBody>
          <a:bodyPr/>
          <a:lstStyle/>
          <a:p>
            <a:r>
              <a:rPr lang="zh-CN" altLang="en-US" dirty="0" smtClean="0"/>
              <a:t>中国科技人才数据库</a:t>
            </a:r>
            <a:endParaRPr lang="en-US" altLang="zh-CN" dirty="0" smtClean="0"/>
          </a:p>
          <a:p>
            <a:r>
              <a:rPr lang="zh-CN" altLang="en-US" dirty="0" smtClean="0"/>
              <a:t>万方学术圈</a:t>
            </a:r>
            <a:endParaRPr lang="en-US" altLang="zh-CN" dirty="0" smtClean="0"/>
          </a:p>
          <a:p>
            <a:endParaRPr lang="zh-CN" altLang="en-US" dirty="0"/>
          </a:p>
        </p:txBody>
      </p:sp>
      <p:pic>
        <p:nvPicPr>
          <p:cNvPr id="1027" name="Picture 3"/>
          <p:cNvPicPr>
            <a:picLocks noChangeAspect="1" noChangeArrowheads="1"/>
          </p:cNvPicPr>
          <p:nvPr/>
        </p:nvPicPr>
        <p:blipFill>
          <a:blip r:embed="rId2" cstate="print"/>
          <a:srcRect/>
          <a:stretch>
            <a:fillRect/>
          </a:stretch>
        </p:blipFill>
        <p:spPr bwMode="auto">
          <a:xfrm>
            <a:off x="83662" y="2430320"/>
            <a:ext cx="10627603" cy="86487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其他科研资源标识与管理</a:t>
            </a:r>
            <a:endParaRPr lang="zh-CN" altLang="en-US" dirty="0"/>
          </a:p>
        </p:txBody>
      </p:sp>
      <p:sp>
        <p:nvSpPr>
          <p:cNvPr id="3" name="内容占位符 2"/>
          <p:cNvSpPr>
            <a:spLocks noGrp="1"/>
          </p:cNvSpPr>
          <p:nvPr>
            <p:ph idx="1"/>
          </p:nvPr>
        </p:nvSpPr>
        <p:spPr>
          <a:xfrm>
            <a:off x="585140" y="1665235"/>
            <a:ext cx="9720263" cy="4751387"/>
          </a:xfrm>
        </p:spPr>
        <p:txBody>
          <a:bodyPr/>
          <a:lstStyle/>
          <a:p>
            <a:r>
              <a:rPr lang="zh-CN" altLang="en-US" dirty="0" smtClean="0"/>
              <a:t>科研基金标识，与科研成果的关联</a:t>
            </a:r>
            <a:endParaRPr lang="en-US" altLang="zh-CN" dirty="0" smtClean="0"/>
          </a:p>
          <a:p>
            <a:r>
              <a:rPr lang="zh-CN" altLang="en-US" dirty="0" smtClean="0"/>
              <a:t>科研条件标识与管理</a:t>
            </a:r>
            <a:endParaRPr lang="en-US" altLang="zh-CN" dirty="0" smtClean="0"/>
          </a:p>
          <a:p>
            <a:pPr lvl="1"/>
            <a:r>
              <a:rPr lang="zh-CN" altLang="en-US" dirty="0" smtClean="0"/>
              <a:t>实验动物唯一标识，信息管理与追溯</a:t>
            </a:r>
            <a:endParaRPr lang="en-US" altLang="zh-CN" dirty="0" smtClean="0"/>
          </a:p>
          <a:p>
            <a:pPr lvl="1"/>
            <a:r>
              <a:rPr lang="zh-CN" altLang="en-US" dirty="0" smtClean="0"/>
              <a:t>实验仪器</a:t>
            </a:r>
            <a:endParaRPr lang="en-US" altLang="zh-CN" dirty="0" smtClean="0"/>
          </a:p>
          <a:p>
            <a:pPr lvl="1"/>
            <a:r>
              <a:rPr lang="zh-CN" altLang="en-US" dirty="0" smtClean="0"/>
              <a:t>实验试剂</a:t>
            </a:r>
            <a:endParaRPr lang="en-US" altLang="zh-CN" dirty="0" smtClean="0"/>
          </a:p>
          <a:p>
            <a:pPr lvl="1"/>
            <a:r>
              <a:rPr lang="zh-CN" altLang="en-US" dirty="0" smtClean="0"/>
              <a:t>实验方法</a:t>
            </a:r>
            <a:endParaRPr lang="en-US" altLang="zh-CN" dirty="0" smtClean="0"/>
          </a:p>
          <a:p>
            <a:pPr lvl="1"/>
            <a:r>
              <a:rPr lang="en-US" altLang="zh-CN" dirty="0" smtClean="0"/>
              <a:t>……</a:t>
            </a:r>
          </a:p>
          <a:p>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音视频</a:t>
            </a:r>
            <a:endParaRPr lang="zh-CN" altLang="en-US" dirty="0"/>
          </a:p>
        </p:txBody>
      </p:sp>
      <p:sp>
        <p:nvSpPr>
          <p:cNvPr id="3" name="内容占位符 2"/>
          <p:cNvSpPr>
            <a:spLocks noGrp="1"/>
          </p:cNvSpPr>
          <p:nvPr>
            <p:ph idx="1"/>
          </p:nvPr>
        </p:nvSpPr>
        <p:spPr>
          <a:xfrm>
            <a:off x="495130" y="1819393"/>
            <a:ext cx="9720263" cy="4751387"/>
          </a:xfrm>
        </p:spPr>
        <p:txBody>
          <a:bodyPr/>
          <a:lstStyle/>
          <a:p>
            <a:r>
              <a:rPr lang="zh-CN" altLang="en-US" dirty="0" smtClean="0"/>
              <a:t>科技、教育、医疗</a:t>
            </a:r>
            <a:r>
              <a:rPr lang="en-US" altLang="zh-CN" dirty="0" smtClean="0"/>
              <a:t>…</a:t>
            </a:r>
            <a:r>
              <a:rPr lang="zh-CN" altLang="en-US" dirty="0" smtClean="0"/>
              <a:t>视频，与文献信息的集成揭示</a:t>
            </a:r>
            <a:endParaRPr lang="en-US" altLang="zh-CN" dirty="0" smtClean="0"/>
          </a:p>
          <a:p>
            <a:r>
              <a:rPr lang="zh-CN" altLang="en-US" dirty="0" smtClean="0"/>
              <a:t>互联网成为娱乐音、视频的重要传播方式</a:t>
            </a:r>
            <a:endParaRPr lang="en-US" altLang="zh-CN" dirty="0" smtClean="0"/>
          </a:p>
          <a:p>
            <a:pPr lvl="1"/>
            <a:r>
              <a:rPr lang="zh-CN" altLang="en-US" dirty="0" smtClean="0"/>
              <a:t>国内资源拥有者网络化服务能力差，依靠互联网服务商提供网络化服务</a:t>
            </a:r>
            <a:endParaRPr lang="en-US" altLang="zh-CN" dirty="0" smtClean="0"/>
          </a:p>
          <a:p>
            <a:pPr lvl="1"/>
            <a:r>
              <a:rPr lang="zh-CN" altLang="en-US" dirty="0" smtClean="0"/>
              <a:t>传播渠道不透明，消费者不了解授权状况</a:t>
            </a:r>
            <a:endParaRPr lang="en-US" altLang="zh-CN" dirty="0" smtClean="0"/>
          </a:p>
          <a:p>
            <a:pPr lvl="1"/>
            <a:r>
              <a:rPr lang="zh-CN" altLang="en-US" dirty="0" smtClean="0"/>
              <a:t>盗版、盗链横行</a:t>
            </a:r>
            <a:endParaRPr lang="en-US" altLang="zh-CN" dirty="0" smtClean="0"/>
          </a:p>
          <a:p>
            <a:pPr lvl="1"/>
            <a:r>
              <a:rPr lang="en-US" altLang="zh-CN" dirty="0" smtClean="0"/>
              <a:t>DOI</a:t>
            </a:r>
            <a:r>
              <a:rPr lang="zh-CN" altLang="en-US" dirty="0" smtClean="0"/>
              <a:t>源头注册，集成授权传播渠道，避免盗链</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版权信息通信</a:t>
            </a:r>
            <a:endParaRPr lang="zh-CN" altLang="en-US" dirty="0"/>
          </a:p>
        </p:txBody>
      </p:sp>
      <p:sp>
        <p:nvSpPr>
          <p:cNvPr id="3" name="内容占位符 2"/>
          <p:cNvSpPr>
            <a:spLocks noGrp="1"/>
          </p:cNvSpPr>
          <p:nvPr>
            <p:ph idx="1"/>
          </p:nvPr>
        </p:nvSpPr>
        <p:spPr>
          <a:xfrm>
            <a:off x="540135" y="1710240"/>
            <a:ext cx="9720263" cy="4751387"/>
          </a:xfrm>
        </p:spPr>
        <p:txBody>
          <a:bodyPr/>
          <a:lstStyle/>
          <a:p>
            <a:r>
              <a:rPr lang="en-US" altLang="zh-CN" dirty="0" smtClean="0"/>
              <a:t>DOI</a:t>
            </a:r>
            <a:r>
              <a:rPr lang="zh-CN" altLang="en-US" dirty="0" smtClean="0"/>
              <a:t>携带版权信息</a:t>
            </a:r>
            <a:endParaRPr lang="en-US" altLang="zh-CN" dirty="0" smtClean="0"/>
          </a:p>
          <a:p>
            <a:pPr lvl="1"/>
            <a:r>
              <a:rPr lang="zh-CN" altLang="en-US" dirty="0" smtClean="0"/>
              <a:t>清晰定义的版权信息</a:t>
            </a:r>
            <a:endParaRPr lang="en-US" altLang="zh-CN" dirty="0" smtClean="0"/>
          </a:p>
          <a:p>
            <a:pPr lvl="1"/>
            <a:r>
              <a:rPr lang="zh-CN" altLang="en-US" dirty="0" smtClean="0"/>
              <a:t>安全，防篡改</a:t>
            </a:r>
            <a:endParaRPr lang="en-US" altLang="zh-CN" dirty="0" smtClean="0"/>
          </a:p>
          <a:p>
            <a:pPr lvl="1"/>
            <a:r>
              <a:rPr lang="zh-CN" altLang="en-US" dirty="0" smtClean="0"/>
              <a:t>集成授权渠道</a:t>
            </a:r>
            <a:endParaRPr lang="en-US" altLang="zh-CN" dirty="0" smtClean="0"/>
          </a:p>
          <a:p>
            <a:r>
              <a:rPr lang="zh-CN" altLang="en-US" dirty="0" smtClean="0"/>
              <a:t>将</a:t>
            </a:r>
            <a:r>
              <a:rPr lang="en-US" altLang="zh-CN" dirty="0" smtClean="0"/>
              <a:t>DOI</a:t>
            </a:r>
            <a:r>
              <a:rPr lang="zh-CN" altLang="en-US" dirty="0" smtClean="0"/>
              <a:t>嵌入数字内容，追踪使用情况</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国际交流与合作</a:t>
            </a:r>
            <a:endParaRPr lang="zh-CN" altLang="en-US" dirty="0"/>
          </a:p>
        </p:txBody>
      </p:sp>
      <p:sp>
        <p:nvSpPr>
          <p:cNvPr id="3" name="内容占位符 2"/>
          <p:cNvSpPr>
            <a:spLocks noGrp="1"/>
          </p:cNvSpPr>
          <p:nvPr>
            <p:ph idx="1"/>
          </p:nvPr>
        </p:nvSpPr>
        <p:spPr/>
        <p:txBody>
          <a:bodyPr/>
          <a:lstStyle/>
          <a:p>
            <a:r>
              <a:rPr lang="zh-CN" altLang="en-US" dirty="0"/>
              <a:t>跨</a:t>
            </a:r>
            <a:r>
              <a:rPr lang="zh-CN" altLang="en-US" dirty="0" smtClean="0"/>
              <a:t>系统、跨</a:t>
            </a:r>
            <a:r>
              <a:rPr lang="zh-CN" altLang="en-US" dirty="0"/>
              <a:t>地域、跨</a:t>
            </a:r>
            <a:r>
              <a:rPr lang="zh-CN" altLang="en-US" dirty="0" smtClean="0"/>
              <a:t>语言的</a:t>
            </a:r>
            <a:r>
              <a:rPr lang="en-US" altLang="zh-CN" dirty="0" smtClean="0"/>
              <a:t>DOI</a:t>
            </a:r>
            <a:r>
              <a:rPr lang="zh-CN" altLang="en-US" dirty="0" smtClean="0"/>
              <a:t>资源链接与数据共享</a:t>
            </a:r>
            <a:endParaRPr lang="en-US" altLang="zh-CN" dirty="0" smtClean="0"/>
          </a:p>
          <a:p>
            <a:pPr lvl="1"/>
            <a:r>
              <a:rPr lang="zh-CN" altLang="en-US" sz="2800" dirty="0" smtClean="0"/>
              <a:t>跨语言的文献资源参考链接、被引链接与统计</a:t>
            </a:r>
            <a:endParaRPr lang="en-US" altLang="zh-CN" sz="2800" dirty="0" smtClean="0"/>
          </a:p>
          <a:p>
            <a:pPr lvl="1"/>
            <a:r>
              <a:rPr lang="zh-CN" altLang="en-US" sz="2800" dirty="0" smtClean="0"/>
              <a:t>跨语言、跨地域的文献资源与科学数据资源链接与引用</a:t>
            </a:r>
            <a:endParaRPr lang="en-US" altLang="zh-CN" sz="2800" dirty="0" smtClean="0"/>
          </a:p>
          <a:p>
            <a:pPr lvl="1"/>
            <a:r>
              <a:rPr lang="zh-CN" altLang="en-US" sz="2800" dirty="0" smtClean="0"/>
              <a:t>跨地域的异构科研资源标识与集成，研究者、科研基金、科研条件、研究成果</a:t>
            </a:r>
            <a:r>
              <a:rPr lang="en-US" altLang="zh-CN" sz="2800" dirty="0" smtClean="0"/>
              <a:t>……</a:t>
            </a:r>
          </a:p>
          <a:p>
            <a:pPr lvl="1"/>
            <a:r>
              <a:rPr lang="zh-CN" altLang="en-US" sz="2800" dirty="0" smtClean="0"/>
              <a:t>跨语言的内容产业链要素标识与内容传播渠道集成</a:t>
            </a:r>
            <a:endParaRPr lang="en-US" altLang="zh-CN" sz="2800" dirty="0" smtClean="0"/>
          </a:p>
          <a:p>
            <a:pPr lvl="1"/>
            <a:r>
              <a:rPr lang="zh-CN" altLang="en-US" sz="2800" dirty="0" smtClean="0"/>
              <a:t>跨语言的版权信息通信与数字权益管理</a:t>
            </a:r>
            <a:endParaRPr lang="en-US" altLang="zh-CN" sz="2800" dirty="0" smtClean="0"/>
          </a:p>
          <a:p>
            <a:r>
              <a:rPr lang="zh-CN" altLang="en-US" dirty="0" smtClean="0"/>
              <a:t>基于关联数据、内容协商等技术开展联合</a:t>
            </a:r>
            <a:r>
              <a:rPr lang="zh-CN" altLang="en-US" dirty="0" smtClean="0"/>
              <a:t>服务</a:t>
            </a:r>
            <a:endParaRPr lang="en-US" altLang="zh-CN" dirty="0" smtClean="0"/>
          </a:p>
          <a:p>
            <a:r>
              <a:rPr lang="zh-CN" altLang="en-US" dirty="0" smtClean="0"/>
              <a:t>共同推动以</a:t>
            </a:r>
            <a:r>
              <a:rPr lang="en-US" altLang="zh-CN" dirty="0" smtClean="0"/>
              <a:t>DOI</a:t>
            </a:r>
            <a:r>
              <a:rPr lang="zh-CN" altLang="en-US" dirty="0" smtClean="0"/>
              <a:t>为核心的</a:t>
            </a:r>
            <a:r>
              <a:rPr lang="zh-CN" altLang="en-US" dirty="0"/>
              <a:t>科技</a:t>
            </a:r>
            <a:r>
              <a:rPr lang="zh-CN" altLang="en-US" dirty="0" smtClean="0"/>
              <a:t>创新！</a:t>
            </a:r>
            <a:endParaRPr lang="zh-CN" altLang="en-US" dirty="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5440" y="1080170"/>
            <a:ext cx="4031873" cy="1015663"/>
          </a:xfrm>
          <a:prstGeom prst="rect">
            <a:avLst/>
          </a:prstGeom>
          <a:noFill/>
        </p:spPr>
        <p:txBody>
          <a:bodyPr wrap="none" rtlCol="0">
            <a:spAutoFit/>
          </a:bodyPr>
          <a:lstStyle/>
          <a:p>
            <a:r>
              <a:rPr lang="zh-CN" altLang="en-US" sz="6000" b="1" dirty="0" smtClean="0">
                <a:solidFill>
                  <a:srgbClr val="0070C0"/>
                </a:solidFill>
                <a:latin typeface="微软雅黑" pitchFamily="34" charset="-122"/>
                <a:ea typeface="微软雅黑" pitchFamily="34" charset="-122"/>
                <a:cs typeface="+mj-cs"/>
              </a:rPr>
              <a:t>欢迎联系！</a:t>
            </a:r>
            <a:endParaRPr lang="zh-CN" altLang="en-US" sz="6000" b="1" dirty="0">
              <a:solidFill>
                <a:srgbClr val="0070C0"/>
              </a:solidFill>
              <a:latin typeface="微软雅黑" pitchFamily="34" charset="-122"/>
              <a:ea typeface="微软雅黑" pitchFamily="34" charset="-122"/>
              <a:cs typeface="+mj-cs"/>
            </a:endParaRPr>
          </a:p>
        </p:txBody>
      </p:sp>
      <p:sp>
        <p:nvSpPr>
          <p:cNvPr id="3" name="TextBox 2"/>
          <p:cNvSpPr txBox="1"/>
          <p:nvPr/>
        </p:nvSpPr>
        <p:spPr>
          <a:xfrm>
            <a:off x="1575250" y="2340310"/>
            <a:ext cx="7740860" cy="4149406"/>
          </a:xfrm>
          <a:prstGeom prst="rect">
            <a:avLst/>
          </a:prstGeom>
          <a:noFill/>
        </p:spPr>
        <p:txBody>
          <a:bodyPr wrap="square" rtlCol="0">
            <a:spAutoFit/>
          </a:bodyPr>
          <a:lstStyle/>
          <a:p>
            <a:pPr algn="ctr">
              <a:lnSpc>
                <a:spcPct val="150000"/>
              </a:lnSpc>
            </a:pPr>
            <a:r>
              <a:rPr lang="zh-CN" altLang="en-US" sz="3600" b="1" dirty="0" smtClean="0">
                <a:latin typeface="微软雅黑" pitchFamily="34" charset="-122"/>
                <a:ea typeface="微软雅黑" pitchFamily="34" charset="-122"/>
              </a:rPr>
              <a:t>中国</a:t>
            </a:r>
            <a:r>
              <a:rPr lang="en-US" altLang="zh-CN" sz="3600" b="1" dirty="0" smtClean="0">
                <a:latin typeface="微软雅黑" pitchFamily="34" charset="-122"/>
                <a:ea typeface="微软雅黑" pitchFamily="34" charset="-122"/>
              </a:rPr>
              <a:t>DOI</a:t>
            </a:r>
            <a:r>
              <a:rPr lang="zh-CN" altLang="en-US" sz="3600" b="1" dirty="0" smtClean="0">
                <a:latin typeface="微软雅黑" pitchFamily="34" charset="-122"/>
                <a:ea typeface="微软雅黑" pitchFamily="34" charset="-122"/>
              </a:rPr>
              <a:t>注册与服务中心</a:t>
            </a:r>
            <a:endParaRPr lang="en-US" altLang="zh-CN" sz="3600" b="1" dirty="0" smtClean="0">
              <a:latin typeface="微软雅黑" pitchFamily="34" charset="-122"/>
              <a:ea typeface="微软雅黑" pitchFamily="34" charset="-122"/>
            </a:endParaRPr>
          </a:p>
          <a:p>
            <a:pPr algn="ctr">
              <a:lnSpc>
                <a:spcPct val="150000"/>
              </a:lnSpc>
            </a:pPr>
            <a:r>
              <a:rPr lang="zh-CN" altLang="en-US" sz="3600" b="1" dirty="0" smtClean="0">
                <a:solidFill>
                  <a:srgbClr val="0070C0"/>
                </a:solidFill>
                <a:latin typeface="微软雅黑" pitchFamily="34" charset="-122"/>
                <a:ea typeface="微软雅黑" pitchFamily="34" charset="-122"/>
              </a:rPr>
              <a:t>网址</a:t>
            </a:r>
            <a:r>
              <a:rPr lang="en-US" altLang="zh-CN" sz="3600" b="1" dirty="0" smtClean="0">
                <a:solidFill>
                  <a:srgbClr val="0070C0"/>
                </a:solidFill>
                <a:latin typeface="微软雅黑" pitchFamily="34" charset="-122"/>
                <a:ea typeface="微软雅黑" pitchFamily="34" charset="-122"/>
              </a:rPr>
              <a:t>:  http://www.chinadoi.cn</a:t>
            </a:r>
          </a:p>
          <a:p>
            <a:pPr algn="ctr">
              <a:lnSpc>
                <a:spcPct val="150000"/>
              </a:lnSpc>
            </a:pPr>
            <a:r>
              <a:rPr lang="zh-CN" altLang="en-US" sz="3600" b="1" dirty="0" smtClean="0">
                <a:latin typeface="微软雅黑" pitchFamily="34" charset="-122"/>
                <a:ea typeface="微软雅黑" pitchFamily="34" charset="-122"/>
              </a:rPr>
              <a:t>服务邮箱：</a:t>
            </a:r>
            <a:r>
              <a:rPr lang="en-US" altLang="zh-CN" sz="3600" b="1" dirty="0" smtClean="0">
                <a:latin typeface="微软雅黑" pitchFamily="34" charset="-122"/>
                <a:ea typeface="微软雅黑" pitchFamily="34" charset="-122"/>
              </a:rPr>
              <a:t>doi@istic.ac.cn</a:t>
            </a:r>
            <a:endParaRPr lang="en-US" altLang="zh-CN" sz="3600" b="1" dirty="0">
              <a:latin typeface="微软雅黑" pitchFamily="34" charset="-122"/>
              <a:ea typeface="微软雅黑" pitchFamily="34" charset="-122"/>
            </a:endParaRPr>
          </a:p>
          <a:p>
            <a:pPr algn="ctr">
              <a:lnSpc>
                <a:spcPct val="150000"/>
              </a:lnSpc>
            </a:pPr>
            <a:r>
              <a:rPr lang="zh-CN" altLang="en-US" sz="3600" b="1" dirty="0" smtClean="0">
                <a:solidFill>
                  <a:srgbClr val="0070C0"/>
                </a:solidFill>
                <a:latin typeface="微软雅黑" pitchFamily="34" charset="-122"/>
                <a:ea typeface="微软雅黑" pitchFamily="34" charset="-122"/>
              </a:rPr>
              <a:t>服务电话：</a:t>
            </a:r>
            <a:r>
              <a:rPr lang="en-US" altLang="zh-CN" sz="3600" b="1" dirty="0" smtClean="0">
                <a:solidFill>
                  <a:srgbClr val="0070C0"/>
                </a:solidFill>
                <a:latin typeface="微软雅黑" pitchFamily="34" charset="-122"/>
                <a:ea typeface="微软雅黑" pitchFamily="34" charset="-122"/>
              </a:rPr>
              <a:t>01058882665</a:t>
            </a:r>
          </a:p>
          <a:p>
            <a:pPr algn="ctr">
              <a:lnSpc>
                <a:spcPct val="150000"/>
              </a:lnSpc>
            </a:pPr>
            <a:r>
              <a:rPr lang="zh-CN" altLang="en-US" sz="3600" b="1" dirty="0" smtClean="0">
                <a:latin typeface="微软雅黑" pitchFamily="34" charset="-122"/>
                <a:ea typeface="微软雅黑" pitchFamily="34" charset="-122"/>
              </a:rPr>
              <a:t>中文</a:t>
            </a:r>
            <a:r>
              <a:rPr lang="en-US" altLang="zh-CN" sz="3600" b="1" dirty="0" smtClean="0">
                <a:latin typeface="微软雅黑" pitchFamily="34" charset="-122"/>
                <a:ea typeface="微软雅黑" pitchFamily="34" charset="-122"/>
              </a:rPr>
              <a:t>DOI</a:t>
            </a:r>
            <a:r>
              <a:rPr lang="zh-CN" altLang="en-US" sz="3600" b="1" dirty="0" smtClean="0">
                <a:latin typeface="微软雅黑" pitchFamily="34" charset="-122"/>
                <a:ea typeface="微软雅黑" pitchFamily="34" charset="-122"/>
              </a:rPr>
              <a:t>用户群</a:t>
            </a:r>
            <a:r>
              <a:rPr lang="en-US" altLang="zh-CN" sz="3600" b="1" dirty="0" smtClean="0">
                <a:latin typeface="微软雅黑" pitchFamily="34" charset="-122"/>
                <a:ea typeface="微软雅黑" pitchFamily="34" charset="-122"/>
              </a:rPr>
              <a:t>QQ</a:t>
            </a:r>
            <a:r>
              <a:rPr lang="zh-CN" altLang="en-US" sz="3600" b="1" dirty="0" smtClean="0">
                <a:latin typeface="微软雅黑" pitchFamily="34" charset="-122"/>
                <a:ea typeface="微软雅黑" pitchFamily="34" charset="-122"/>
              </a:rPr>
              <a:t>：</a:t>
            </a:r>
            <a:r>
              <a:rPr lang="en-US" altLang="zh-CN" sz="3600" b="1" dirty="0" smtClean="0">
                <a:latin typeface="微软雅黑" pitchFamily="34" charset="-122"/>
                <a:ea typeface="微软雅黑" pitchFamily="34" charset="-122"/>
              </a:rPr>
              <a:t>277120936</a:t>
            </a:r>
            <a:endParaRPr lang="en-US" altLang="zh-CN" sz="3600" b="1" dirty="0">
              <a:latin typeface="微软雅黑" pitchFamily="34" charset="-122"/>
              <a:ea typeface="微软雅黑" pitchFamily="34" charset="-122"/>
            </a:endParaRPr>
          </a:p>
        </p:txBody>
      </p:sp>
    </p:spTree>
    <p:extLst>
      <p:ext uri="{BB962C8B-B14F-4D97-AF65-F5344CB8AC3E}">
        <p14:creationId xmlns="" xmlns:p14="http://schemas.microsoft.com/office/powerpoint/2010/main" val="2068734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p:nvPr/>
        </p:nvSpPr>
        <p:spPr>
          <a:xfrm rot="16200000">
            <a:off x="8400256" y="1170974"/>
            <a:ext cx="4802188" cy="4800600"/>
          </a:xfrm>
          <a:prstGeom prst="blockArc">
            <a:avLst>
              <a:gd name="adj1" fmla="val 10800000"/>
              <a:gd name="adj2" fmla="val 59550"/>
              <a:gd name="adj3" fmla="val 4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endParaRPr>
          </a:p>
        </p:txBody>
      </p:sp>
      <p:sp>
        <p:nvSpPr>
          <p:cNvPr id="5" name="椭圆 4"/>
          <p:cNvSpPr/>
          <p:nvPr/>
        </p:nvSpPr>
        <p:spPr>
          <a:xfrm>
            <a:off x="9690100" y="1108075"/>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7" name="椭圆 6"/>
          <p:cNvSpPr/>
          <p:nvPr/>
        </p:nvSpPr>
        <p:spPr>
          <a:xfrm>
            <a:off x="8506020" y="445928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8" name="椭圆 7"/>
          <p:cNvSpPr/>
          <p:nvPr/>
        </p:nvSpPr>
        <p:spPr>
          <a:xfrm>
            <a:off x="9586140" y="5435600"/>
            <a:ext cx="693737"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9" name="椭圆 8"/>
          <p:cNvSpPr/>
          <p:nvPr/>
        </p:nvSpPr>
        <p:spPr>
          <a:xfrm>
            <a:off x="9766300" y="1184275"/>
            <a:ext cx="539750" cy="539750"/>
          </a:xfrm>
          <a:prstGeom prst="ellipse">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1</a:t>
            </a:r>
            <a:endParaRPr lang="zh-CN" altLang="en-US" dirty="0">
              <a:latin typeface="Impact" pitchFamily="34" charset="0"/>
            </a:endParaRPr>
          </a:p>
        </p:txBody>
      </p:sp>
      <p:sp>
        <p:nvSpPr>
          <p:cNvPr id="11" name="椭圆 10"/>
          <p:cNvSpPr/>
          <p:nvPr/>
        </p:nvSpPr>
        <p:spPr>
          <a:xfrm>
            <a:off x="8596340" y="4545555"/>
            <a:ext cx="539750" cy="539750"/>
          </a:xfrm>
          <a:prstGeom prst="ellipse">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latin typeface="Impact" pitchFamily="34" charset="0"/>
              </a:rPr>
              <a:t>3</a:t>
            </a:r>
            <a:endParaRPr lang="zh-CN" altLang="en-US" dirty="0">
              <a:latin typeface="Impact" pitchFamily="34" charset="0"/>
            </a:endParaRPr>
          </a:p>
        </p:txBody>
      </p:sp>
      <p:sp>
        <p:nvSpPr>
          <p:cNvPr id="12" name="椭圆 11"/>
          <p:cNvSpPr/>
          <p:nvPr/>
        </p:nvSpPr>
        <p:spPr>
          <a:xfrm>
            <a:off x="9676150" y="5511800"/>
            <a:ext cx="539750" cy="539750"/>
          </a:xfrm>
          <a:prstGeom prst="ellipse">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latin typeface="Impact" pitchFamily="34" charset="0"/>
              </a:rPr>
              <a:t>4</a:t>
            </a:r>
            <a:endParaRPr lang="zh-CN" altLang="en-US" dirty="0">
              <a:latin typeface="Impact" pitchFamily="34" charset="0"/>
            </a:endParaRPr>
          </a:p>
        </p:txBody>
      </p:sp>
      <p:sp>
        <p:nvSpPr>
          <p:cNvPr id="38925" name="TextBox 5"/>
          <p:cNvSpPr txBox="1">
            <a:spLocks noChangeArrowheads="1"/>
          </p:cNvSpPr>
          <p:nvPr/>
        </p:nvSpPr>
        <p:spPr bwMode="auto">
          <a:xfrm>
            <a:off x="8147050" y="3621088"/>
            <a:ext cx="687048" cy="5193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700" dirty="0" smtClean="0">
                <a:solidFill>
                  <a:srgbClr val="0070C0"/>
                </a:solidFill>
                <a:latin typeface="Impact" pitchFamily="34" charset="0"/>
              </a:rPr>
              <a:t>DOI</a:t>
            </a:r>
            <a:endParaRPr lang="zh-CN" altLang="en-US" sz="2700" dirty="0">
              <a:solidFill>
                <a:srgbClr val="0070C0"/>
              </a:solidFill>
              <a:latin typeface="Impact" pitchFamily="34" charset="0"/>
            </a:endParaRPr>
          </a:p>
        </p:txBody>
      </p:sp>
      <p:sp>
        <p:nvSpPr>
          <p:cNvPr id="38926" name="矩形 12"/>
          <p:cNvSpPr>
            <a:spLocks noChangeArrowheads="1"/>
          </p:cNvSpPr>
          <p:nvPr/>
        </p:nvSpPr>
        <p:spPr bwMode="auto">
          <a:xfrm>
            <a:off x="450125" y="1383356"/>
            <a:ext cx="8145905" cy="1563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90000"/>
              </a:lnSpc>
              <a:buSzPct val="60000"/>
              <a:buFont typeface="Arial" pitchFamily="34" charset="0"/>
              <a:buChar char="•"/>
            </a:pPr>
            <a:r>
              <a:rPr lang="zh-CN" altLang="en-US" sz="2400" dirty="0" smtClean="0">
                <a:solidFill>
                  <a:srgbClr val="0070C0"/>
                </a:solidFill>
                <a:latin typeface="微软雅黑" pitchFamily="34" charset="-122"/>
                <a:ea typeface="微软雅黑" pitchFamily="34" charset="-122"/>
              </a:rPr>
              <a:t>中文</a:t>
            </a:r>
            <a:r>
              <a:rPr lang="en-US" altLang="zh-CN" sz="2400" dirty="0" smtClean="0">
                <a:solidFill>
                  <a:srgbClr val="0070C0"/>
                </a:solidFill>
                <a:latin typeface="微软雅黑" pitchFamily="34" charset="-122"/>
                <a:ea typeface="微软雅黑" pitchFamily="34" charset="-122"/>
              </a:rPr>
              <a:t>DOI</a:t>
            </a:r>
            <a:r>
              <a:rPr lang="zh-CN" altLang="en-US" sz="2400" dirty="0" smtClean="0">
                <a:solidFill>
                  <a:srgbClr val="0070C0"/>
                </a:solidFill>
                <a:latin typeface="微软雅黑" pitchFamily="34" charset="-122"/>
                <a:ea typeface="微软雅黑" pitchFamily="34" charset="-122"/>
              </a:rPr>
              <a:t>将</a:t>
            </a:r>
            <a:r>
              <a:rPr lang="en-US" altLang="zh-CN" sz="2400" dirty="0" smtClean="0">
                <a:solidFill>
                  <a:srgbClr val="0070C0"/>
                </a:solidFill>
                <a:latin typeface="微软雅黑" pitchFamily="34" charset="-122"/>
                <a:ea typeface="微软雅黑" pitchFamily="34" charset="-122"/>
              </a:rPr>
              <a:t>DOI</a:t>
            </a:r>
            <a:r>
              <a:rPr lang="zh-CN" altLang="en-US" sz="2400" dirty="0" smtClean="0">
                <a:solidFill>
                  <a:srgbClr val="0070C0"/>
                </a:solidFill>
                <a:latin typeface="微软雅黑" pitchFamily="34" charset="-122"/>
                <a:ea typeface="微软雅黑" pitchFamily="34" charset="-122"/>
              </a:rPr>
              <a:t>服务正式带入我国</a:t>
            </a:r>
            <a:endParaRPr lang="en-US" altLang="zh-CN" sz="2400" dirty="0" smtClean="0">
              <a:solidFill>
                <a:srgbClr val="0070C0"/>
              </a:solidFill>
              <a:latin typeface="微软雅黑" pitchFamily="34" charset="-122"/>
              <a:ea typeface="微软雅黑" pitchFamily="34" charset="-122"/>
            </a:endParaRPr>
          </a:p>
          <a:p>
            <a:pPr marL="320675" indent="-320675">
              <a:lnSpc>
                <a:spcPct val="110000"/>
              </a:lnSpc>
              <a:spcBef>
                <a:spcPct val="20000"/>
              </a:spcBef>
              <a:buFont typeface="Arial" charset="0"/>
              <a:buChar char="–"/>
            </a:pPr>
            <a:r>
              <a:rPr lang="en-US" altLang="zh-CN" dirty="0" smtClean="0">
                <a:latin typeface="微软雅黑" pitchFamily="34" charset="-122"/>
                <a:ea typeface="微软雅黑" pitchFamily="34" charset="-122"/>
              </a:rPr>
              <a:t>2007</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月获得国际</a:t>
            </a:r>
            <a:r>
              <a:rPr lang="en-US" altLang="zh-CN" dirty="0" smtClean="0">
                <a:latin typeface="微软雅黑" pitchFamily="34" charset="-122"/>
                <a:ea typeface="微软雅黑" pitchFamily="34" charset="-122"/>
              </a:rPr>
              <a:t>DOI</a:t>
            </a:r>
            <a:r>
              <a:rPr lang="zh-CN" altLang="en-US" dirty="0" smtClean="0">
                <a:latin typeface="微软雅黑" pitchFamily="34" charset="-122"/>
                <a:ea typeface="微软雅黑" pitchFamily="34" charset="-122"/>
              </a:rPr>
              <a:t>基金会（</a:t>
            </a:r>
            <a:r>
              <a:rPr lang="en-US" altLang="zh-CN" dirty="0" smtClean="0">
                <a:latin typeface="微软雅黑" pitchFamily="34" charset="-122"/>
                <a:ea typeface="微软雅黑" pitchFamily="34" charset="-122"/>
              </a:rPr>
              <a:t>IDF</a:t>
            </a:r>
            <a:r>
              <a:rPr lang="zh-CN" altLang="en-US" dirty="0" smtClean="0">
                <a:latin typeface="微软雅黑" pitchFamily="34" charset="-122"/>
                <a:ea typeface="微软雅黑" pitchFamily="34" charset="-122"/>
              </a:rPr>
              <a:t>）正式批准，中信所和万方数据联合成立</a:t>
            </a:r>
            <a:r>
              <a:rPr lang="en-US" altLang="zh-CN" dirty="0" smtClean="0">
                <a:latin typeface="微软雅黑" pitchFamily="34" charset="-122"/>
                <a:ea typeface="微软雅黑" pitchFamily="34" charset="-122"/>
              </a:rPr>
              <a:t>DOI</a:t>
            </a:r>
            <a:r>
              <a:rPr lang="zh-CN" altLang="en-US" dirty="0" smtClean="0">
                <a:latin typeface="微软雅黑" pitchFamily="34" charset="-122"/>
                <a:ea typeface="微软雅黑" pitchFamily="34" charset="-122"/>
              </a:rPr>
              <a:t>注册机构（</a:t>
            </a:r>
            <a:r>
              <a:rPr lang="en-US" altLang="zh-CN" dirty="0" smtClean="0">
                <a:latin typeface="微软雅黑" pitchFamily="34" charset="-122"/>
                <a:ea typeface="微软雅黑" pitchFamily="34" charset="-122"/>
              </a:rPr>
              <a:t>RA</a:t>
            </a:r>
            <a:r>
              <a:rPr lang="zh-CN" altLang="en-US" dirty="0" smtClean="0">
                <a:latin typeface="微软雅黑" pitchFamily="34" charset="-122"/>
                <a:ea typeface="微软雅黑" pitchFamily="34" charset="-122"/>
              </a:rPr>
              <a:t>），负责中文领域</a:t>
            </a:r>
            <a:r>
              <a:rPr lang="en-US" altLang="zh-CN" dirty="0" smtClean="0">
                <a:latin typeface="微软雅黑" pitchFamily="34" charset="-122"/>
                <a:ea typeface="微软雅黑" pitchFamily="34" charset="-122"/>
              </a:rPr>
              <a:t>DOI</a:t>
            </a:r>
            <a:r>
              <a:rPr lang="zh-CN" altLang="en-US" dirty="0" smtClean="0">
                <a:latin typeface="微软雅黑" pitchFamily="34" charset="-122"/>
                <a:ea typeface="微软雅黑" pitchFamily="34" charset="-122"/>
              </a:rPr>
              <a:t>注册和服务</a:t>
            </a:r>
            <a:endParaRPr lang="en-US" altLang="zh-CN" dirty="0" smtClean="0">
              <a:latin typeface="微软雅黑" pitchFamily="34" charset="-122"/>
              <a:ea typeface="微软雅黑" pitchFamily="34" charset="-122"/>
            </a:endParaRPr>
          </a:p>
          <a:p>
            <a:pPr marL="320675" indent="-320675">
              <a:lnSpc>
                <a:spcPct val="110000"/>
              </a:lnSpc>
              <a:spcBef>
                <a:spcPct val="20000"/>
              </a:spcBef>
              <a:buFont typeface="Arial" charset="0"/>
              <a:buChar char="–"/>
            </a:pPr>
            <a:r>
              <a:rPr lang="en-US" altLang="zh-CN" dirty="0" smtClean="0">
                <a:latin typeface="微软雅黑" pitchFamily="34" charset="-122"/>
                <a:ea typeface="微软雅黑" pitchFamily="34" charset="-122"/>
              </a:rPr>
              <a:t>2011</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11</a:t>
            </a:r>
            <a:r>
              <a:rPr lang="zh-CN" altLang="en-US" dirty="0" smtClean="0">
                <a:latin typeface="微软雅黑" pitchFamily="34" charset="-122"/>
                <a:ea typeface="微软雅黑" pitchFamily="34" charset="-122"/>
              </a:rPr>
              <a:t>月，</a:t>
            </a:r>
            <a:r>
              <a:rPr lang="en-US" altLang="zh-CN" dirty="0" smtClean="0">
                <a:latin typeface="微软雅黑" pitchFamily="34" charset="-122"/>
                <a:ea typeface="微软雅黑" pitchFamily="34" charset="-122"/>
              </a:rPr>
              <a:t>RA</a:t>
            </a:r>
            <a:r>
              <a:rPr lang="zh-CN" altLang="en-US" dirty="0" smtClean="0">
                <a:latin typeface="微软雅黑" pitchFamily="34" charset="-122"/>
                <a:ea typeface="微软雅黑" pitchFamily="34" charset="-122"/>
              </a:rPr>
              <a:t>由中国科技信息研究所独立担任</a:t>
            </a:r>
            <a:endParaRPr lang="en-US" altLang="zh-CN" dirty="0" smtClean="0">
              <a:latin typeface="微软雅黑" pitchFamily="34" charset="-122"/>
              <a:ea typeface="微软雅黑" pitchFamily="34" charset="-122"/>
            </a:endParaRPr>
          </a:p>
        </p:txBody>
      </p:sp>
      <p:sp>
        <p:nvSpPr>
          <p:cNvPr id="38927" name="矩形 13"/>
          <p:cNvSpPr>
            <a:spLocks noChangeArrowheads="1"/>
          </p:cNvSpPr>
          <p:nvPr/>
        </p:nvSpPr>
        <p:spPr bwMode="auto">
          <a:xfrm>
            <a:off x="450125" y="3195405"/>
            <a:ext cx="7424737"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90000"/>
              </a:lnSpc>
              <a:buSzPct val="60000"/>
              <a:buFont typeface="Arial" pitchFamily="34" charset="0"/>
              <a:buChar char="•"/>
            </a:pPr>
            <a:r>
              <a:rPr lang="zh-CN" altLang="en-US" sz="2400" dirty="0" smtClean="0">
                <a:solidFill>
                  <a:srgbClr val="0070C0"/>
                </a:solidFill>
                <a:latin typeface="微软雅黑" pitchFamily="34" charset="-122"/>
                <a:ea typeface="微软雅黑" pitchFamily="34" charset="-122"/>
              </a:rPr>
              <a:t>完全公益化、中立化性质，国家公益性服务机构，可与各方公平、开放合作</a:t>
            </a:r>
            <a:endParaRPr lang="en-US" altLang="zh-CN" sz="2400" dirty="0" smtClean="0">
              <a:solidFill>
                <a:srgbClr val="0070C0"/>
              </a:solidFill>
              <a:latin typeface="微软雅黑" pitchFamily="34" charset="-122"/>
              <a:ea typeface="微软雅黑" pitchFamily="34" charset="-122"/>
            </a:endParaRPr>
          </a:p>
        </p:txBody>
      </p:sp>
      <p:sp>
        <p:nvSpPr>
          <p:cNvPr id="38928" name="矩形 15"/>
          <p:cNvSpPr>
            <a:spLocks noChangeArrowheads="1"/>
          </p:cNvSpPr>
          <p:nvPr/>
        </p:nvSpPr>
        <p:spPr bwMode="auto">
          <a:xfrm>
            <a:off x="450125" y="4275525"/>
            <a:ext cx="8767762" cy="16250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lnSpc>
                <a:spcPct val="90000"/>
              </a:lnSpc>
              <a:buSzPct val="60000"/>
              <a:buFont typeface="Arial" pitchFamily="34" charset="0"/>
              <a:buChar char="•"/>
            </a:pPr>
            <a:r>
              <a:rPr lang="zh-CN" altLang="en-US" sz="2400" dirty="0" smtClean="0">
                <a:solidFill>
                  <a:srgbClr val="0070C0"/>
                </a:solidFill>
                <a:latin typeface="微软雅黑" pitchFamily="34" charset="-122"/>
                <a:ea typeface="微软雅黑" pitchFamily="34" charset="-122"/>
              </a:rPr>
              <a:t>基于</a:t>
            </a:r>
            <a:r>
              <a:rPr lang="en-US" altLang="zh-CN" sz="2400" dirty="0" smtClean="0">
                <a:solidFill>
                  <a:srgbClr val="0070C0"/>
                </a:solidFill>
                <a:latin typeface="微软雅黑" pitchFamily="34" charset="-122"/>
                <a:ea typeface="微软雅黑" pitchFamily="34" charset="-122"/>
              </a:rPr>
              <a:t>DOI</a:t>
            </a:r>
            <a:r>
              <a:rPr lang="zh-CN" altLang="en-US" sz="2400" dirty="0" smtClean="0">
                <a:solidFill>
                  <a:srgbClr val="0070C0"/>
                </a:solidFill>
                <a:latin typeface="微软雅黑" pitchFamily="34" charset="-122"/>
                <a:ea typeface="微软雅黑" pitchFamily="34" charset="-122"/>
              </a:rPr>
              <a:t>服务，促进中文资源的链接与共享</a:t>
            </a:r>
            <a:endParaRPr lang="en-US" altLang="zh-CN" sz="2400" dirty="0" smtClean="0">
              <a:solidFill>
                <a:srgbClr val="0070C0"/>
              </a:solidFill>
              <a:latin typeface="微软雅黑" pitchFamily="34" charset="-122"/>
              <a:ea typeface="微软雅黑" pitchFamily="34" charset="-122"/>
            </a:endParaRPr>
          </a:p>
          <a:p>
            <a:pPr marL="320675" lvl="1" indent="-320675" eaLnBrk="1" hangingPunct="1">
              <a:lnSpc>
                <a:spcPct val="110000"/>
              </a:lnSpc>
              <a:spcBef>
                <a:spcPct val="20000"/>
              </a:spcBef>
              <a:buFont typeface="Arial" charset="0"/>
              <a:buChar char="–"/>
            </a:pPr>
            <a:r>
              <a:rPr lang="zh-CN" altLang="en-US" dirty="0" smtClean="0">
                <a:latin typeface="微软雅黑" pitchFamily="34" charset="-122"/>
                <a:ea typeface="微软雅黑" pitchFamily="34" charset="-122"/>
              </a:rPr>
              <a:t>先期重点开展中文期刊链接服务、科学数据共享等</a:t>
            </a:r>
            <a:r>
              <a:rPr lang="en-US" altLang="zh-CN" dirty="0" smtClean="0">
                <a:latin typeface="微软雅黑" pitchFamily="34" charset="-122"/>
                <a:ea typeface="微软雅黑" pitchFamily="34" charset="-122"/>
              </a:rPr>
              <a:t>DOI</a:t>
            </a:r>
            <a:r>
              <a:rPr lang="zh-CN" altLang="en-US" dirty="0" smtClean="0">
                <a:latin typeface="微软雅黑" pitchFamily="34" charset="-122"/>
                <a:ea typeface="微软雅黑" pitchFamily="34" charset="-122"/>
              </a:rPr>
              <a:t>应用</a:t>
            </a:r>
            <a:endParaRPr lang="en-US" altLang="zh-CN" dirty="0" smtClean="0">
              <a:latin typeface="微软雅黑" pitchFamily="34" charset="-122"/>
              <a:ea typeface="微软雅黑" pitchFamily="34" charset="-122"/>
            </a:endParaRPr>
          </a:p>
          <a:p>
            <a:pPr marL="320675" lvl="1" indent="-320675" eaLnBrk="1" hangingPunct="1">
              <a:lnSpc>
                <a:spcPct val="110000"/>
              </a:lnSpc>
              <a:spcBef>
                <a:spcPct val="20000"/>
              </a:spcBef>
              <a:buFont typeface="Arial" charset="0"/>
              <a:buChar char="–"/>
            </a:pPr>
            <a:r>
              <a:rPr lang="en-US" altLang="zh-CN" dirty="0" smtClean="0">
                <a:latin typeface="微软雅黑" pitchFamily="34" charset="-122"/>
                <a:ea typeface="微软雅黑" pitchFamily="34" charset="-122"/>
              </a:rPr>
              <a:t>2007</a:t>
            </a:r>
            <a:r>
              <a:rPr lang="zh-CN" altLang="en-US" dirty="0" smtClean="0">
                <a:latin typeface="微软雅黑" pitchFamily="34" charset="-122"/>
                <a:ea typeface="微软雅黑" pitchFamily="34" charset="-122"/>
              </a:rPr>
              <a:t>年，建设“中文</a:t>
            </a:r>
            <a:r>
              <a:rPr lang="en-US" altLang="zh-CN" dirty="0" smtClean="0">
                <a:latin typeface="微软雅黑" pitchFamily="34" charset="-122"/>
                <a:ea typeface="微软雅黑" pitchFamily="34" charset="-122"/>
              </a:rPr>
              <a:t>DOI</a:t>
            </a:r>
            <a:r>
              <a:rPr lang="zh-CN" altLang="en-US" dirty="0" smtClean="0">
                <a:latin typeface="微软雅黑" pitchFamily="34" charset="-122"/>
                <a:ea typeface="微软雅黑" pitchFamily="34" charset="-122"/>
              </a:rPr>
              <a:t>”门户网站与网络服务系统</a:t>
            </a:r>
            <a:endParaRPr lang="en-US" altLang="zh-CN" dirty="0" smtClean="0">
              <a:latin typeface="微软雅黑" pitchFamily="34" charset="-122"/>
              <a:ea typeface="微软雅黑" pitchFamily="34" charset="-122"/>
            </a:endParaRPr>
          </a:p>
          <a:p>
            <a:pPr marL="320675" lvl="1" indent="-320675" eaLnBrk="1" hangingPunct="1">
              <a:lnSpc>
                <a:spcPct val="110000"/>
              </a:lnSpc>
              <a:spcBef>
                <a:spcPct val="20000"/>
              </a:spcBef>
              <a:buFont typeface="Arial" charset="0"/>
              <a:buChar char="–"/>
            </a:pPr>
            <a:r>
              <a:rPr lang="en-US" altLang="zh-CN" dirty="0" smtClean="0">
                <a:latin typeface="微软雅黑" pitchFamily="34" charset="-122"/>
                <a:ea typeface="微软雅黑" pitchFamily="34" charset="-122"/>
              </a:rPr>
              <a:t>2007</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6</a:t>
            </a:r>
            <a:r>
              <a:rPr lang="zh-CN" altLang="en-US" dirty="0" smtClean="0">
                <a:latin typeface="微软雅黑" pitchFamily="34" charset="-122"/>
                <a:ea typeface="微软雅黑" pitchFamily="34" charset="-122"/>
              </a:rPr>
              <a:t>月，运行、推广中文</a:t>
            </a:r>
            <a:r>
              <a:rPr lang="en-US" altLang="zh-CN" dirty="0" smtClean="0">
                <a:latin typeface="微软雅黑" pitchFamily="34" charset="-122"/>
                <a:ea typeface="微软雅黑" pitchFamily="34" charset="-122"/>
              </a:rPr>
              <a:t>DOI</a:t>
            </a:r>
            <a:r>
              <a:rPr lang="zh-CN" altLang="en-US" dirty="0" smtClean="0">
                <a:latin typeface="微软雅黑" pitchFamily="34" charset="-122"/>
                <a:ea typeface="微软雅黑" pitchFamily="34" charset="-122"/>
              </a:rPr>
              <a:t>注册、解析和增值服务</a:t>
            </a:r>
            <a:endParaRPr lang="en-US" altLang="zh-CN" dirty="0" smtClean="0">
              <a:latin typeface="微软雅黑" pitchFamily="34" charset="-122"/>
              <a:ea typeface="微软雅黑" pitchFamily="34" charset="-122"/>
            </a:endParaRPr>
          </a:p>
        </p:txBody>
      </p:sp>
      <p:sp>
        <p:nvSpPr>
          <p:cNvPr id="19" name="标题 1"/>
          <p:cNvSpPr txBox="1">
            <a:spLocks/>
          </p:cNvSpPr>
          <p:nvPr/>
        </p:nvSpPr>
        <p:spPr>
          <a:xfrm>
            <a:off x="495130" y="720130"/>
            <a:ext cx="9720263" cy="569913"/>
          </a:xfrm>
          <a:prstGeom prst="rect">
            <a:avLst/>
          </a:prstGeom>
          <a:ln w="6350">
            <a:noFill/>
          </a:ln>
        </p:spPr>
        <p:txBody>
          <a:bodyPr lIns="102870" tIns="51435" rIns="102870" bIns="51435" anchor="ctr">
            <a:noAutofit/>
          </a:bodyPr>
          <a:lstStyle>
            <a:lvl1pPr algn="l" defTabSz="1028700" rtl="0" eaLnBrk="1" latinLnBrk="0" hangingPunct="1">
              <a:spcBef>
                <a:spcPct val="0"/>
              </a:spcBef>
              <a:buNone/>
              <a:defRPr sz="2700" b="1" kern="1200">
                <a:solidFill>
                  <a:srgbClr val="00B0F0"/>
                </a:solidFill>
                <a:latin typeface="微软雅黑" pitchFamily="34" charset="-122"/>
                <a:ea typeface="微软雅黑" pitchFamily="34" charset="-122"/>
                <a:cs typeface="+mj-cs"/>
              </a:defRPr>
            </a:lvl1pPr>
          </a:lstStyle>
          <a:p>
            <a:pPr eaLnBrk="0" hangingPunct="0">
              <a:tabLst>
                <a:tab pos="5294313" algn="l"/>
              </a:tabLst>
              <a:defRPr/>
            </a:pPr>
            <a:r>
              <a:rPr lang="zh-CN" altLang="en-US" sz="3600" dirty="0" smtClean="0">
                <a:solidFill>
                  <a:srgbClr val="0070C0"/>
                </a:solidFill>
              </a:rPr>
              <a:t>中文</a:t>
            </a:r>
            <a:r>
              <a:rPr lang="en-US" altLang="zh-CN" sz="3600" dirty="0" smtClean="0">
                <a:solidFill>
                  <a:schemeClr val="bg1">
                    <a:lumMod val="50000"/>
                  </a:schemeClr>
                </a:solidFill>
              </a:rPr>
              <a:t>DOI</a:t>
            </a:r>
            <a:r>
              <a:rPr lang="zh-CN" altLang="en-US" sz="3600" dirty="0" smtClean="0">
                <a:solidFill>
                  <a:srgbClr val="0070C0"/>
                </a:solidFill>
              </a:rPr>
              <a:t>背景</a:t>
            </a:r>
            <a:endParaRPr lang="en-US" altLang="zh-CN" sz="3600" dirty="0">
              <a:solidFill>
                <a:srgbClr val="0070C0"/>
              </a:solidFill>
            </a:endParaRPr>
          </a:p>
        </p:txBody>
      </p:sp>
      <p:sp>
        <p:nvSpPr>
          <p:cNvPr id="17" name="任意多边形 16"/>
          <p:cNvSpPr/>
          <p:nvPr/>
        </p:nvSpPr>
        <p:spPr>
          <a:xfrm>
            <a:off x="7896225" y="1170180"/>
            <a:ext cx="1798638" cy="180020"/>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任意多边形 17"/>
          <p:cNvSpPr/>
          <p:nvPr/>
        </p:nvSpPr>
        <p:spPr>
          <a:xfrm>
            <a:off x="7532688" y="3031011"/>
            <a:ext cx="739775" cy="40640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任意多边形 19"/>
          <p:cNvSpPr/>
          <p:nvPr/>
        </p:nvSpPr>
        <p:spPr>
          <a:xfrm>
            <a:off x="7648575" y="4513263"/>
            <a:ext cx="769938" cy="290512"/>
          </a:xfrm>
          <a:custGeom>
            <a:avLst/>
            <a:gdLst>
              <a:gd name="connsiteX0" fmla="*/ 769257 w 769257"/>
              <a:gd name="connsiteY0" fmla="*/ 290286 h 290286"/>
              <a:gd name="connsiteX1" fmla="*/ 493485 w 769257"/>
              <a:gd name="connsiteY1" fmla="*/ 0 h 290286"/>
              <a:gd name="connsiteX2" fmla="*/ 0 w 769257"/>
              <a:gd name="connsiteY2" fmla="*/ 0 h 290286"/>
            </a:gdLst>
            <a:ahLst/>
            <a:cxnLst>
              <a:cxn ang="0">
                <a:pos x="connsiteX0" y="connsiteY0"/>
              </a:cxn>
              <a:cxn ang="0">
                <a:pos x="connsiteX1" y="connsiteY1"/>
              </a:cxn>
              <a:cxn ang="0">
                <a:pos x="connsiteX2" y="connsiteY2"/>
              </a:cxn>
            </a:cxnLst>
            <a:rect l="l" t="t" r="r" b="b"/>
            <a:pathLst>
              <a:path w="769257" h="290286">
                <a:moveTo>
                  <a:pt x="769257" y="290286"/>
                </a:moveTo>
                <a:lnTo>
                  <a:pt x="493485" y="0"/>
                </a:lnTo>
                <a:lnTo>
                  <a:pt x="0" y="0"/>
                </a:lnTo>
              </a:path>
            </a:pathLst>
          </a:cu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任意多边形 22"/>
          <p:cNvSpPr/>
          <p:nvPr/>
        </p:nvSpPr>
        <p:spPr>
          <a:xfrm flipV="1">
            <a:off x="8010965" y="6030720"/>
            <a:ext cx="1808910" cy="315035"/>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椭圆 25"/>
          <p:cNvSpPr/>
          <p:nvPr/>
        </p:nvSpPr>
        <p:spPr>
          <a:xfrm>
            <a:off x="8280995" y="2610340"/>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27" name="椭圆 26"/>
          <p:cNvSpPr/>
          <p:nvPr/>
        </p:nvSpPr>
        <p:spPr>
          <a:xfrm>
            <a:off x="8371005" y="2700350"/>
            <a:ext cx="539750" cy="539750"/>
          </a:xfrm>
          <a:prstGeom prst="ellipse">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latin typeface="Impact" pitchFamily="34" charset="0"/>
              </a:rPr>
              <a:t>2</a:t>
            </a:r>
            <a:endParaRPr lang="zh-CN" altLang="en-US" dirty="0">
              <a:latin typeface="Impact" pitchFamily="34" charset="0"/>
            </a:endParaRPr>
          </a:p>
        </p:txBody>
      </p:sp>
      <p:sp>
        <p:nvSpPr>
          <p:cNvPr id="28" name="矩形 13"/>
          <p:cNvSpPr>
            <a:spLocks noChangeArrowheads="1"/>
          </p:cNvSpPr>
          <p:nvPr/>
        </p:nvSpPr>
        <p:spPr bwMode="auto">
          <a:xfrm>
            <a:off x="540135" y="6236058"/>
            <a:ext cx="7424737" cy="424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lnSpc>
                <a:spcPct val="90000"/>
              </a:lnSpc>
              <a:buSzPct val="60000"/>
              <a:buFont typeface="Arial" pitchFamily="34" charset="0"/>
              <a:buChar char="•"/>
            </a:pPr>
            <a:r>
              <a:rPr lang="zh-CN" altLang="en-US" sz="2400" dirty="0" smtClean="0">
                <a:solidFill>
                  <a:srgbClr val="0070C0"/>
                </a:solidFill>
                <a:latin typeface="微软雅黑" pitchFamily="34" charset="-122"/>
                <a:ea typeface="微软雅黑" pitchFamily="34" charset="-122"/>
              </a:rPr>
              <a:t>开展建立中国数字对象唯一标识符体系的研究</a:t>
            </a:r>
          </a:p>
        </p:txBody>
      </p:sp>
    </p:spTree>
    <p:extLst>
      <p:ext uri="{BB962C8B-B14F-4D97-AF65-F5344CB8AC3E}">
        <p14:creationId xmlns="" xmlns:p14="http://schemas.microsoft.com/office/powerpoint/2010/main" val="1410322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630145" y="675125"/>
            <a:ext cx="9720263" cy="569913"/>
          </a:xfrm>
        </p:spPr>
        <p:txBody>
          <a:bodyPr/>
          <a:lstStyle/>
          <a:p>
            <a:pPr eaLnBrk="1" hangingPunct="1"/>
            <a:r>
              <a:rPr lang="zh-CN" altLang="en-US" dirty="0" smtClean="0"/>
              <a:t>中文</a:t>
            </a:r>
            <a:r>
              <a:rPr lang="en-US" altLang="zh-CN" dirty="0" smtClean="0">
                <a:solidFill>
                  <a:schemeClr val="tx1">
                    <a:lumMod val="50000"/>
                    <a:lumOff val="50000"/>
                  </a:schemeClr>
                </a:solidFill>
              </a:rPr>
              <a:t>DOI</a:t>
            </a:r>
            <a:r>
              <a:rPr lang="zh-CN" altLang="en-US" dirty="0" smtClean="0"/>
              <a:t>服务现状</a:t>
            </a:r>
          </a:p>
        </p:txBody>
      </p:sp>
      <p:sp>
        <p:nvSpPr>
          <p:cNvPr id="16388" name="Text Box 4"/>
          <p:cNvSpPr txBox="1">
            <a:spLocks noChangeArrowheads="1"/>
          </p:cNvSpPr>
          <p:nvPr/>
        </p:nvSpPr>
        <p:spPr bwMode="auto">
          <a:xfrm>
            <a:off x="630145" y="1350200"/>
            <a:ext cx="9271030" cy="504056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marL="342900" lvl="1" indent="-342900">
              <a:lnSpc>
                <a:spcPct val="90000"/>
              </a:lnSpc>
              <a:buClr>
                <a:schemeClr val="accent2"/>
              </a:buClr>
              <a:buSzPct val="100000"/>
              <a:buChar char="•"/>
              <a:defRPr/>
            </a:pPr>
            <a:r>
              <a:rPr lang="zh-CN" altLang="en-US" sz="2800" dirty="0" smtClean="0">
                <a:solidFill>
                  <a:srgbClr val="0070C0"/>
                </a:solidFill>
                <a:latin typeface="微软雅黑" pitchFamily="34" charset="-122"/>
                <a:ea typeface="微软雅黑" pitchFamily="34" charset="-122"/>
              </a:rPr>
              <a:t>总数超过</a:t>
            </a:r>
            <a:r>
              <a:rPr lang="en-US" altLang="zh-CN" sz="2800" dirty="0" smtClean="0">
                <a:solidFill>
                  <a:srgbClr val="0070C0"/>
                </a:solidFill>
                <a:latin typeface="微软雅黑" pitchFamily="34" charset="-122"/>
                <a:ea typeface="微软雅黑" pitchFamily="34" charset="-122"/>
              </a:rPr>
              <a:t>1900</a:t>
            </a:r>
            <a:r>
              <a:rPr lang="zh-CN" altLang="en-US" sz="2800" dirty="0" smtClean="0">
                <a:solidFill>
                  <a:srgbClr val="0070C0"/>
                </a:solidFill>
                <a:latin typeface="微软雅黑" pitchFamily="34" charset="-122"/>
                <a:ea typeface="微软雅黑" pitchFamily="34" charset="-122"/>
              </a:rPr>
              <a:t>万，从</a:t>
            </a:r>
            <a:r>
              <a:rPr lang="en-US" altLang="zh-CN" sz="2800" dirty="0" smtClean="0">
                <a:solidFill>
                  <a:srgbClr val="0070C0"/>
                </a:solidFill>
                <a:latin typeface="微软雅黑" pitchFamily="34" charset="-122"/>
                <a:ea typeface="微软雅黑" pitchFamily="34" charset="-122"/>
              </a:rPr>
              <a:t>2009</a:t>
            </a:r>
            <a:r>
              <a:rPr lang="zh-CN" altLang="en-US" sz="2800" dirty="0" smtClean="0">
                <a:solidFill>
                  <a:srgbClr val="0070C0"/>
                </a:solidFill>
                <a:latin typeface="微软雅黑" pitchFamily="34" charset="-122"/>
                <a:ea typeface="微软雅黑" pitchFamily="34" charset="-122"/>
              </a:rPr>
              <a:t>年开始居全球</a:t>
            </a:r>
            <a:r>
              <a:rPr lang="en-US" altLang="zh-CN" sz="2800" dirty="0" smtClean="0">
                <a:solidFill>
                  <a:srgbClr val="0070C0"/>
                </a:solidFill>
                <a:latin typeface="微软雅黑" pitchFamily="34" charset="-122"/>
                <a:ea typeface="微软雅黑" pitchFamily="34" charset="-122"/>
              </a:rPr>
              <a:t>RA</a:t>
            </a:r>
            <a:r>
              <a:rPr lang="zh-CN" altLang="en-US" sz="2800" dirty="0" smtClean="0">
                <a:solidFill>
                  <a:srgbClr val="0070C0"/>
                </a:solidFill>
                <a:latin typeface="微软雅黑" pitchFamily="34" charset="-122"/>
                <a:ea typeface="微软雅黑" pitchFamily="34" charset="-122"/>
              </a:rPr>
              <a:t>中的第二位</a:t>
            </a:r>
            <a:endParaRPr lang="en-US" altLang="zh-CN" sz="2400" dirty="0" smtClean="0">
              <a:latin typeface="微软雅黑" pitchFamily="34" charset="-122"/>
              <a:ea typeface="微软雅黑" pitchFamily="34" charset="-122"/>
            </a:endParaRPr>
          </a:p>
          <a:p>
            <a:pPr marL="835025" lvl="1" indent="-320675" eaLnBrk="1" hangingPunct="1">
              <a:spcBef>
                <a:spcPct val="20000"/>
              </a:spcBef>
              <a:buFont typeface="Arial" charset="0"/>
              <a:buChar char="–"/>
              <a:defRPr/>
            </a:pPr>
            <a:r>
              <a:rPr lang="en-US" altLang="zh-CN" sz="2400" dirty="0" smtClean="0">
                <a:latin typeface="微软雅黑" pitchFamily="34" charset="-122"/>
                <a:ea typeface="微软雅黑" pitchFamily="34" charset="-122"/>
              </a:rPr>
              <a:t>1771</a:t>
            </a:r>
            <a:r>
              <a:rPr lang="zh-CN" altLang="en-US" sz="2400" dirty="0" smtClean="0">
                <a:latin typeface="微软雅黑" pitchFamily="34" charset="-122"/>
                <a:ea typeface="微软雅黑" pitchFamily="34" charset="-122"/>
              </a:rPr>
              <a:t>万期刊</a:t>
            </a:r>
            <a:r>
              <a:rPr lang="en-US" altLang="zh-CN" sz="2400" dirty="0" smtClean="0">
                <a:latin typeface="微软雅黑" pitchFamily="34" charset="-122"/>
                <a:ea typeface="微软雅黑" pitchFamily="34" charset="-122"/>
              </a:rPr>
              <a:t>DOIs</a:t>
            </a:r>
            <a:r>
              <a:rPr lang="zh-CN" altLang="en-US" sz="2400" dirty="0" smtClean="0">
                <a:latin typeface="微软雅黑" pitchFamily="34" charset="-122"/>
                <a:ea typeface="微软雅黑" pitchFamily="34" charset="-122"/>
              </a:rPr>
              <a:t>，期刊种类近</a:t>
            </a:r>
            <a:r>
              <a:rPr lang="en-US" altLang="zh-CN" sz="2400" dirty="0" smtClean="0">
                <a:latin typeface="微软雅黑" pitchFamily="34" charset="-122"/>
                <a:ea typeface="微软雅黑" pitchFamily="34" charset="-122"/>
              </a:rPr>
              <a:t>6000</a:t>
            </a:r>
            <a:r>
              <a:rPr lang="zh-CN" altLang="en-US" sz="2400" dirty="0" smtClean="0">
                <a:latin typeface="微软雅黑" pitchFamily="34" charset="-122"/>
                <a:ea typeface="微软雅黑" pitchFamily="34" charset="-122"/>
              </a:rPr>
              <a:t>种</a:t>
            </a:r>
            <a:endParaRPr lang="en-US" altLang="zh-CN" sz="2400" dirty="0" smtClean="0">
              <a:latin typeface="微软雅黑" pitchFamily="34" charset="-122"/>
              <a:ea typeface="微软雅黑" pitchFamily="34" charset="-122"/>
            </a:endParaRPr>
          </a:p>
          <a:p>
            <a:pPr marL="835025" lvl="1" indent="-320675" eaLnBrk="1" hangingPunct="1">
              <a:spcBef>
                <a:spcPct val="20000"/>
              </a:spcBef>
              <a:buFont typeface="Arial" charset="0"/>
              <a:buChar char="–"/>
              <a:defRPr/>
            </a:pPr>
            <a:endParaRPr lang="en-US" altLang="zh-CN" sz="2400" dirty="0" smtClean="0">
              <a:latin typeface="微软雅黑" pitchFamily="34" charset="-122"/>
              <a:ea typeface="微软雅黑" pitchFamily="34" charset="-122"/>
            </a:endParaRPr>
          </a:p>
          <a:p>
            <a:pPr marL="835025" lvl="1" indent="-320675" eaLnBrk="1" hangingPunct="1">
              <a:spcBef>
                <a:spcPct val="20000"/>
              </a:spcBef>
              <a:buFont typeface="Arial" charset="0"/>
              <a:buChar char="–"/>
              <a:defRPr/>
            </a:pPr>
            <a:r>
              <a:rPr lang="en-US" altLang="zh-CN" sz="2400" dirty="0" smtClean="0">
                <a:latin typeface="微软雅黑" pitchFamily="34" charset="-122"/>
                <a:ea typeface="微软雅黑" pitchFamily="34" charset="-122"/>
              </a:rPr>
              <a:t>127</a:t>
            </a:r>
            <a:r>
              <a:rPr lang="zh-CN" altLang="en-US" sz="2400" dirty="0" smtClean="0">
                <a:latin typeface="微软雅黑" pitchFamily="34" charset="-122"/>
                <a:ea typeface="微软雅黑" pitchFamily="34" charset="-122"/>
              </a:rPr>
              <a:t>万学位论文</a:t>
            </a:r>
            <a:r>
              <a:rPr lang="en-US" altLang="zh-CN" sz="2400" dirty="0" smtClean="0">
                <a:latin typeface="微软雅黑" pitchFamily="34" charset="-122"/>
                <a:ea typeface="微软雅黑" pitchFamily="34" charset="-122"/>
              </a:rPr>
              <a:t>DOIs</a:t>
            </a:r>
            <a:r>
              <a:rPr lang="zh-CN" altLang="en-US" sz="2400" dirty="0" smtClean="0">
                <a:latin typeface="微软雅黑" pitchFamily="34" charset="-122"/>
                <a:ea typeface="微软雅黑" pitchFamily="34" charset="-122"/>
              </a:rPr>
              <a:t>，覆盖</a:t>
            </a:r>
            <a:r>
              <a:rPr lang="en-US" altLang="zh-CN" sz="2400" dirty="0" smtClean="0">
                <a:latin typeface="微软雅黑" pitchFamily="34" charset="-122"/>
                <a:ea typeface="微软雅黑" pitchFamily="34" charset="-122"/>
              </a:rPr>
              <a:t>400</a:t>
            </a:r>
            <a:r>
              <a:rPr lang="zh-CN" altLang="en-US" sz="2400" dirty="0" smtClean="0">
                <a:latin typeface="微软雅黑" pitchFamily="34" charset="-122"/>
                <a:ea typeface="微软雅黑" pitchFamily="34" charset="-122"/>
              </a:rPr>
              <a:t>余个高校</a:t>
            </a:r>
            <a:endParaRPr lang="en-US" altLang="zh-CN" sz="2400" dirty="0" smtClean="0">
              <a:latin typeface="微软雅黑" pitchFamily="34" charset="-122"/>
              <a:ea typeface="微软雅黑" pitchFamily="34" charset="-122"/>
            </a:endParaRPr>
          </a:p>
          <a:p>
            <a:pPr marL="835025" lvl="1" indent="-320675" eaLnBrk="1" hangingPunct="1">
              <a:spcBef>
                <a:spcPct val="20000"/>
              </a:spcBef>
              <a:buFont typeface="Arial" charset="0"/>
              <a:buChar char="–"/>
              <a:defRPr/>
            </a:pPr>
            <a:endParaRPr lang="en-US" altLang="zh-CN" sz="2400" dirty="0" smtClean="0">
              <a:latin typeface="微软雅黑" pitchFamily="34" charset="-122"/>
              <a:ea typeface="微软雅黑" pitchFamily="34" charset="-122"/>
            </a:endParaRPr>
          </a:p>
          <a:p>
            <a:pPr marL="835025" lvl="1" indent="-320675" eaLnBrk="1" hangingPunct="1">
              <a:spcBef>
                <a:spcPct val="20000"/>
              </a:spcBef>
              <a:buFont typeface="Arial" charset="0"/>
              <a:buChar char="–"/>
              <a:defRPr/>
            </a:pPr>
            <a:r>
              <a:rPr lang="zh-CN" altLang="en-US" sz="2400" dirty="0" smtClean="0">
                <a:latin typeface="微软雅黑" pitchFamily="34" charset="-122"/>
                <a:ea typeface="微软雅黑" pitchFamily="34" charset="-122"/>
              </a:rPr>
              <a:t>科学数据</a:t>
            </a:r>
            <a:r>
              <a:rPr lang="en-US" altLang="zh-CN" sz="2400" dirty="0" smtClean="0">
                <a:latin typeface="微软雅黑" pitchFamily="34" charset="-122"/>
                <a:ea typeface="微软雅黑" pitchFamily="34" charset="-122"/>
              </a:rPr>
              <a:t>DOI 15,000</a:t>
            </a:r>
            <a:r>
              <a:rPr lang="zh-CN" altLang="en-US" sz="2400" dirty="0" smtClean="0">
                <a:latin typeface="微软雅黑" pitchFamily="34" charset="-122"/>
                <a:ea typeface="微软雅黑" pitchFamily="34" charset="-122"/>
              </a:rPr>
              <a:t>个</a:t>
            </a:r>
            <a:endParaRPr lang="en-US" altLang="zh-CN" sz="2400" dirty="0" smtClean="0">
              <a:latin typeface="微软雅黑" pitchFamily="34" charset="-122"/>
              <a:ea typeface="微软雅黑" pitchFamily="34" charset="-122"/>
            </a:endParaRPr>
          </a:p>
          <a:p>
            <a:pPr lvl="2" eaLnBrk="1" hangingPunct="1">
              <a:spcBef>
                <a:spcPct val="20000"/>
              </a:spcBef>
              <a:buFont typeface="Arial" charset="0"/>
              <a:buChar char="•"/>
              <a:defRPr/>
            </a:pPr>
            <a:r>
              <a:rPr lang="zh-CN" altLang="en-US" dirty="0" smtClean="0">
                <a:latin typeface="微软雅黑" pitchFamily="34" charset="-122"/>
                <a:ea typeface="微软雅黑" pitchFamily="34" charset="-122"/>
              </a:rPr>
              <a:t>植物种志数据、环境生态数据、生物医药数据</a:t>
            </a:r>
            <a:r>
              <a:rPr lang="en-US" altLang="zh-CN" dirty="0" smtClean="0">
                <a:latin typeface="微软雅黑" pitchFamily="34" charset="-122"/>
                <a:ea typeface="微软雅黑" pitchFamily="34" charset="-122"/>
              </a:rPr>
              <a:t>……</a:t>
            </a:r>
          </a:p>
          <a:p>
            <a:pPr lvl="2" eaLnBrk="1" hangingPunct="1">
              <a:spcBef>
                <a:spcPct val="20000"/>
              </a:spcBef>
              <a:buFont typeface="Arial" charset="0"/>
              <a:buChar char="•"/>
              <a:defRPr/>
            </a:pPr>
            <a:r>
              <a:rPr lang="zh-CN" altLang="en-US" dirty="0" smtClean="0">
                <a:latin typeface="微软雅黑" pitchFamily="34" charset="-122"/>
                <a:ea typeface="微软雅黑" pitchFamily="34" charset="-122"/>
              </a:rPr>
              <a:t>国家自然科技</a:t>
            </a:r>
            <a:r>
              <a:rPr lang="en-US" altLang="zh-CN" dirty="0" smtClean="0">
                <a:latin typeface="微软雅黑" pitchFamily="34" charset="-122"/>
                <a:ea typeface="微软雅黑" pitchFamily="34" charset="-122"/>
              </a:rPr>
              <a:t>e</a:t>
            </a:r>
            <a:r>
              <a:rPr lang="zh-CN" altLang="en-US" dirty="0" smtClean="0">
                <a:latin typeface="微软雅黑" pitchFamily="34" charset="-122"/>
                <a:ea typeface="微软雅黑" pitchFamily="34" charset="-122"/>
              </a:rPr>
              <a:t>平台、寒旱所、地理所、极地中心、库巴扎</a:t>
            </a:r>
            <a:r>
              <a:rPr lang="en-US" altLang="zh-CN" dirty="0" smtClean="0">
                <a:latin typeface="微软雅黑" pitchFamily="34" charset="-122"/>
                <a:ea typeface="微软雅黑" pitchFamily="34" charset="-122"/>
              </a:rPr>
              <a:t>……</a:t>
            </a:r>
          </a:p>
          <a:p>
            <a:pPr lvl="2" eaLnBrk="1" hangingPunct="1">
              <a:spcBef>
                <a:spcPct val="20000"/>
              </a:spcBef>
              <a:buFont typeface="Arial" charset="0"/>
              <a:buChar char="•"/>
              <a:defRPr/>
            </a:pPr>
            <a:endParaRPr lang="en-US" altLang="zh-CN" dirty="0" smtClean="0">
              <a:latin typeface="微软雅黑" pitchFamily="34" charset="-122"/>
              <a:ea typeface="微软雅黑" pitchFamily="34" charset="-122"/>
            </a:endParaRPr>
          </a:p>
          <a:p>
            <a:pPr marL="835025" lvl="1" indent="-320675" eaLnBrk="1" hangingPunct="1">
              <a:lnSpc>
                <a:spcPct val="80000"/>
              </a:lnSpc>
              <a:spcBef>
                <a:spcPct val="20000"/>
              </a:spcBef>
              <a:buFont typeface="Arial" charset="0"/>
              <a:buChar char="–"/>
              <a:defRPr/>
            </a:pPr>
            <a:r>
              <a:rPr lang="zh-CN" altLang="en-US" sz="2400" dirty="0" smtClean="0">
                <a:latin typeface="微软雅黑" pitchFamily="34" charset="-122"/>
                <a:ea typeface="微软雅黑" pitchFamily="34" charset="-122"/>
              </a:rPr>
              <a:t>期刊论文、科学数据有关图、表</a:t>
            </a:r>
            <a:r>
              <a:rPr lang="en-US" altLang="zh-CN" sz="2400" dirty="0" smtClean="0">
                <a:latin typeface="微软雅黑" pitchFamily="34" charset="-122"/>
                <a:ea typeface="微软雅黑" pitchFamily="34" charset="-122"/>
              </a:rPr>
              <a:t>DOI</a:t>
            </a:r>
          </a:p>
          <a:p>
            <a:pPr marL="835025" lvl="1" indent="-320675" eaLnBrk="1" hangingPunct="1">
              <a:lnSpc>
                <a:spcPct val="80000"/>
              </a:lnSpc>
              <a:spcBef>
                <a:spcPct val="20000"/>
              </a:spcBef>
              <a:defRPr/>
            </a:pPr>
            <a:endParaRPr lang="en-US" altLang="zh-CN" sz="2400" dirty="0" smtClean="0">
              <a:latin typeface="微软雅黑" pitchFamily="34" charset="-122"/>
              <a:ea typeface="微软雅黑" pitchFamily="34" charset="-122"/>
            </a:endParaRPr>
          </a:p>
          <a:p>
            <a:pPr marL="835025" lvl="1" indent="-320675" eaLnBrk="1" hangingPunct="1">
              <a:lnSpc>
                <a:spcPct val="80000"/>
              </a:lnSpc>
              <a:spcBef>
                <a:spcPct val="20000"/>
              </a:spcBef>
              <a:buFont typeface="Arial" charset="0"/>
              <a:buChar char="–"/>
              <a:defRPr/>
            </a:pPr>
            <a:r>
              <a:rPr lang="zh-CN" altLang="en-US" sz="2400" dirty="0" smtClean="0">
                <a:latin typeface="微软雅黑" pitchFamily="34" charset="-122"/>
                <a:ea typeface="微软雅黑" pitchFamily="34" charset="-122"/>
              </a:rPr>
              <a:t>会议论文</a:t>
            </a:r>
            <a:r>
              <a:rPr lang="en-US" altLang="zh-CN" sz="2400" dirty="0" smtClean="0">
                <a:latin typeface="微软雅黑" pitchFamily="34" charset="-122"/>
                <a:ea typeface="微软雅黑" pitchFamily="34" charset="-122"/>
              </a:rPr>
              <a:t>DOI</a:t>
            </a:r>
          </a:p>
          <a:p>
            <a:pPr marL="835025" lvl="1" indent="-320675" eaLnBrk="1" hangingPunct="1">
              <a:lnSpc>
                <a:spcPct val="80000"/>
              </a:lnSpc>
              <a:spcBef>
                <a:spcPct val="20000"/>
              </a:spcBef>
              <a:buFont typeface="Arial" charset="0"/>
              <a:buChar char="–"/>
              <a:defRPr/>
            </a:pPr>
            <a:endParaRPr lang="en-US" altLang="zh-CN" sz="2400" dirty="0" smtClean="0">
              <a:latin typeface="微软雅黑" pitchFamily="34" charset="-122"/>
              <a:ea typeface="微软雅黑" pitchFamily="34" charset="-122"/>
            </a:endParaRPr>
          </a:p>
          <a:p>
            <a:pPr marL="835025" lvl="1" indent="-320675" eaLnBrk="1" hangingPunct="1">
              <a:lnSpc>
                <a:spcPct val="80000"/>
              </a:lnSpc>
              <a:spcBef>
                <a:spcPct val="20000"/>
              </a:spcBef>
              <a:buFont typeface="Arial" charset="0"/>
              <a:buChar char="–"/>
              <a:defRPr/>
            </a:pPr>
            <a:r>
              <a:rPr lang="zh-CN" altLang="en-US" sz="2400" dirty="0" smtClean="0">
                <a:latin typeface="微软雅黑" pitchFamily="34" charset="-122"/>
                <a:ea typeface="微软雅黑" pitchFamily="34" charset="-122"/>
              </a:rPr>
              <a:t>图书</a:t>
            </a:r>
            <a:r>
              <a:rPr lang="en-US" altLang="zh-CN" sz="2400" dirty="0" smtClean="0">
                <a:latin typeface="微软雅黑" pitchFamily="34" charset="-122"/>
                <a:ea typeface="微软雅黑" pitchFamily="34" charset="-122"/>
              </a:rPr>
              <a:t>DOI</a:t>
            </a:r>
            <a:r>
              <a:rPr lang="zh-CN" altLang="en-US" sz="2400" dirty="0" smtClean="0">
                <a:latin typeface="微软雅黑" pitchFamily="34" charset="-122"/>
                <a:ea typeface="微软雅黑" pitchFamily="34" charset="-122"/>
              </a:rPr>
              <a:t>服务</a:t>
            </a:r>
            <a:endParaRPr lang="en-US" altLang="zh-CN" sz="2400" dirty="0" smtClean="0">
              <a:latin typeface="微软雅黑" pitchFamily="34" charset="-122"/>
              <a:ea typeface="微软雅黑" pitchFamily="34" charset="-122"/>
            </a:endParaRPr>
          </a:p>
        </p:txBody>
      </p:sp>
    </p:spTree>
    <p:extLst>
      <p:ext uri="{BB962C8B-B14F-4D97-AF65-F5344CB8AC3E}">
        <p14:creationId xmlns:p14="http://schemas.microsoft.com/office/powerpoint/2010/main" xmlns="" val="2977559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630962" y="720880"/>
            <a:ext cx="9720263" cy="569913"/>
          </a:xfrm>
        </p:spPr>
        <p:txBody>
          <a:bodyPr/>
          <a:lstStyle/>
          <a:p>
            <a:pPr eaLnBrk="1" hangingPunct="1"/>
            <a:r>
              <a:rPr lang="zh-CN" altLang="en-US" sz="3000" dirty="0" smtClean="0"/>
              <a:t>为各类用户提供的</a:t>
            </a:r>
            <a:r>
              <a:rPr lang="zh-CN" altLang="en-US" sz="3000" dirty="0" smtClean="0">
                <a:solidFill>
                  <a:schemeClr val="tx1">
                    <a:lumMod val="50000"/>
                    <a:lumOff val="50000"/>
                  </a:schemeClr>
                </a:solidFill>
              </a:rPr>
              <a:t>服务</a:t>
            </a:r>
            <a:endParaRPr lang="zh-CN" altLang="en-US" sz="3000" dirty="0" smtClean="0"/>
          </a:p>
        </p:txBody>
      </p:sp>
      <p:sp>
        <p:nvSpPr>
          <p:cNvPr id="16387" name="Rectangle 3"/>
          <p:cNvSpPr>
            <a:spLocks noChangeArrowheads="1"/>
          </p:cNvSpPr>
          <p:nvPr/>
        </p:nvSpPr>
        <p:spPr bwMode="auto">
          <a:xfrm>
            <a:off x="5850724" y="1485215"/>
            <a:ext cx="4140459" cy="2385265"/>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pPr marL="273050" indent="-273050" eaLnBrk="0" hangingPunct="0">
              <a:lnSpc>
                <a:spcPct val="110000"/>
              </a:lnSpc>
              <a:spcBef>
                <a:spcPct val="20000"/>
              </a:spcBef>
              <a:buClr>
                <a:srgbClr val="0BD0D9"/>
              </a:buClr>
              <a:buSzPct val="95000"/>
              <a:buFont typeface="Wingdings 2" pitchFamily="18" charset="2"/>
              <a:buChar char=""/>
            </a:pPr>
            <a:r>
              <a:rPr lang="zh-CN" altLang="en-US" sz="2400" b="1" dirty="0" smtClean="0">
                <a:solidFill>
                  <a:schemeClr val="bg1"/>
                </a:solidFill>
                <a:latin typeface="微软雅黑" pitchFamily="34" charset="-122"/>
                <a:ea typeface="微软雅黑" pitchFamily="34" charset="-122"/>
              </a:rPr>
              <a:t>信息服务提供者</a:t>
            </a:r>
          </a:p>
          <a:p>
            <a:pPr marL="639763" lvl="1" indent="-246063" eaLnBrk="0" hangingPunct="0">
              <a:lnSpc>
                <a:spcPct val="110000"/>
              </a:lnSpc>
              <a:spcBef>
                <a:spcPct val="20000"/>
              </a:spcBef>
              <a:buClr>
                <a:schemeClr val="accent1"/>
              </a:buClr>
              <a:buSzPct val="85000"/>
              <a:buFont typeface="Wingdings 2" pitchFamily="18" charset="2"/>
              <a:buChar char=""/>
            </a:pPr>
            <a:r>
              <a:rPr lang="zh-CN" altLang="en-US" dirty="0" smtClean="0">
                <a:solidFill>
                  <a:schemeClr val="bg1"/>
                </a:solidFill>
                <a:latin typeface="微软雅黑" pitchFamily="34" charset="-122"/>
                <a:ea typeface="微软雅黑" pitchFamily="34" charset="-122"/>
              </a:rPr>
              <a:t>典型用户：图书馆、信息服务商</a:t>
            </a:r>
            <a:endParaRPr lang="en-US" altLang="zh-CN" dirty="0" smtClean="0">
              <a:solidFill>
                <a:schemeClr val="bg1"/>
              </a:solidFill>
              <a:latin typeface="微软雅黑" pitchFamily="34" charset="-122"/>
              <a:ea typeface="微软雅黑" pitchFamily="34" charset="-122"/>
            </a:endParaRPr>
          </a:p>
          <a:p>
            <a:pPr marL="639763" lvl="1" indent="-246063" eaLnBrk="0" hangingPunct="0">
              <a:lnSpc>
                <a:spcPct val="110000"/>
              </a:lnSpc>
              <a:spcBef>
                <a:spcPct val="20000"/>
              </a:spcBef>
              <a:buClr>
                <a:schemeClr val="accent1"/>
              </a:buClr>
              <a:buSzPct val="85000"/>
              <a:buFont typeface="Wingdings 2" pitchFamily="18" charset="2"/>
              <a:buChar char=""/>
            </a:pPr>
            <a:r>
              <a:rPr lang="zh-CN" altLang="en-US" dirty="0" smtClean="0">
                <a:solidFill>
                  <a:schemeClr val="bg1"/>
                </a:solidFill>
                <a:latin typeface="微软雅黑" pitchFamily="34" charset="-122"/>
                <a:ea typeface="微软雅黑" pitchFamily="34" charset="-122"/>
              </a:rPr>
              <a:t>会员服务：批量查询</a:t>
            </a:r>
            <a:r>
              <a:rPr lang="en-US" altLang="zh-CN" dirty="0" smtClean="0">
                <a:solidFill>
                  <a:schemeClr val="bg1"/>
                </a:solidFill>
                <a:latin typeface="微软雅黑" pitchFamily="34" charset="-122"/>
                <a:ea typeface="微软雅黑" pitchFamily="34" charset="-122"/>
              </a:rPr>
              <a:t>DOI/</a:t>
            </a:r>
            <a:r>
              <a:rPr lang="zh-CN" altLang="en-US" dirty="0" smtClean="0">
                <a:solidFill>
                  <a:schemeClr val="bg1"/>
                </a:solidFill>
                <a:latin typeface="微软雅黑" pitchFamily="34" charset="-122"/>
                <a:ea typeface="微软雅黑" pitchFamily="34" charset="-122"/>
              </a:rPr>
              <a:t>元数据、自动化查询、查询接口</a:t>
            </a:r>
            <a:r>
              <a:rPr lang="en-US" altLang="zh-CN" dirty="0" smtClean="0">
                <a:solidFill>
                  <a:schemeClr val="bg1"/>
                </a:solidFill>
                <a:latin typeface="微软雅黑" pitchFamily="34" charset="-122"/>
                <a:ea typeface="微软雅黑" pitchFamily="34" charset="-122"/>
              </a:rPr>
              <a:t>……</a:t>
            </a:r>
            <a:endParaRPr lang="zh-CN" altLang="en-US" dirty="0" smtClean="0">
              <a:solidFill>
                <a:schemeClr val="bg1"/>
              </a:solidFill>
              <a:latin typeface="微软雅黑" pitchFamily="34" charset="-122"/>
              <a:ea typeface="微软雅黑" pitchFamily="34" charset="-122"/>
            </a:endParaRPr>
          </a:p>
        </p:txBody>
      </p:sp>
      <p:sp>
        <p:nvSpPr>
          <p:cNvPr id="16388" name="Text Box 4"/>
          <p:cNvSpPr txBox="1">
            <a:spLocks noChangeArrowheads="1"/>
          </p:cNvSpPr>
          <p:nvPr/>
        </p:nvSpPr>
        <p:spPr bwMode="auto">
          <a:xfrm>
            <a:off x="630147" y="1485215"/>
            <a:ext cx="4680518" cy="2340260"/>
          </a:xfrm>
          <a:prstGeom prst="rect">
            <a:avLst/>
          </a:prstGeom>
          <a:solidFill>
            <a:srgbClr val="BFBFB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marL="273050" indent="-273050">
              <a:lnSpc>
                <a:spcPct val="110000"/>
              </a:lnSpc>
              <a:spcBef>
                <a:spcPct val="20000"/>
              </a:spcBef>
              <a:buClr>
                <a:srgbClr val="0BD0D9"/>
              </a:buClr>
              <a:buSzPct val="95000"/>
              <a:buFont typeface="Arial" pitchFamily="34" charset="0"/>
              <a:buChar char="•"/>
            </a:pPr>
            <a:r>
              <a:rPr lang="en-US" altLang="zh-CN" sz="2400" b="1" dirty="0" smtClean="0">
                <a:solidFill>
                  <a:srgbClr val="0070C0"/>
                </a:solidFill>
                <a:latin typeface="微软雅黑" pitchFamily="34" charset="-122"/>
                <a:ea typeface="微软雅黑" pitchFamily="34" charset="-122"/>
              </a:rPr>
              <a:t>DOI</a:t>
            </a:r>
            <a:r>
              <a:rPr lang="zh-CN" altLang="en-US" sz="2400" b="1" dirty="0" smtClean="0">
                <a:solidFill>
                  <a:srgbClr val="0070C0"/>
                </a:solidFill>
                <a:latin typeface="微软雅黑" pitchFamily="34" charset="-122"/>
                <a:ea typeface="微软雅黑" pitchFamily="34" charset="-122"/>
              </a:rPr>
              <a:t>最终用户</a:t>
            </a:r>
          </a:p>
          <a:p>
            <a:pPr marL="639763" lvl="1" indent="-246063">
              <a:lnSpc>
                <a:spcPct val="110000"/>
              </a:lnSpc>
              <a:spcBef>
                <a:spcPct val="20000"/>
              </a:spcBef>
              <a:buClr>
                <a:schemeClr val="accent1"/>
              </a:buClr>
              <a:buSzPct val="85000"/>
              <a:buFont typeface="Wingdings 2" pitchFamily="18" charset="2"/>
              <a:buChar char=""/>
            </a:pPr>
            <a:r>
              <a:rPr lang="zh-CN" altLang="en-US" dirty="0" smtClean="0">
                <a:solidFill>
                  <a:srgbClr val="0070C0"/>
                </a:solidFill>
                <a:latin typeface="微软雅黑" pitchFamily="34" charset="-122"/>
                <a:ea typeface="微软雅黑" pitchFamily="34" charset="-122"/>
              </a:rPr>
              <a:t>典型用户：科研工作者、读者、作者 </a:t>
            </a:r>
            <a:endParaRPr lang="en-US" altLang="zh-CN" dirty="0" smtClean="0">
              <a:solidFill>
                <a:srgbClr val="0070C0"/>
              </a:solidFill>
              <a:latin typeface="微软雅黑" pitchFamily="34" charset="-122"/>
              <a:ea typeface="微软雅黑" pitchFamily="34" charset="-122"/>
            </a:endParaRPr>
          </a:p>
          <a:p>
            <a:pPr marL="639763" lvl="1" indent="-246063">
              <a:lnSpc>
                <a:spcPct val="110000"/>
              </a:lnSpc>
              <a:spcBef>
                <a:spcPct val="20000"/>
              </a:spcBef>
              <a:buClr>
                <a:schemeClr val="accent1"/>
              </a:buClr>
              <a:buSzPct val="85000"/>
              <a:buFont typeface="Wingdings 2" pitchFamily="18" charset="2"/>
              <a:buChar char=""/>
            </a:pPr>
            <a:r>
              <a:rPr lang="zh-CN" altLang="en-US" dirty="0" smtClean="0">
                <a:solidFill>
                  <a:srgbClr val="0070C0"/>
                </a:solidFill>
                <a:latin typeface="微软雅黑" pitchFamily="34" charset="-122"/>
                <a:ea typeface="微软雅黑" pitchFamily="34" charset="-122"/>
              </a:rPr>
              <a:t>免费服务：</a:t>
            </a:r>
            <a:r>
              <a:rPr lang="en-US" altLang="zh-CN" dirty="0" smtClean="0">
                <a:solidFill>
                  <a:srgbClr val="0070C0"/>
                </a:solidFill>
                <a:latin typeface="微软雅黑" pitchFamily="34" charset="-122"/>
                <a:ea typeface="微软雅黑" pitchFamily="34" charset="-122"/>
              </a:rPr>
              <a:t>DOI</a:t>
            </a:r>
            <a:r>
              <a:rPr lang="zh-CN" altLang="en-US" dirty="0" smtClean="0">
                <a:solidFill>
                  <a:srgbClr val="0070C0"/>
                </a:solidFill>
                <a:latin typeface="微软雅黑" pitchFamily="34" charset="-122"/>
                <a:ea typeface="微软雅黑" pitchFamily="34" charset="-122"/>
              </a:rPr>
              <a:t>解析链接、查找</a:t>
            </a:r>
            <a:r>
              <a:rPr lang="en-US" altLang="zh-CN" dirty="0" smtClean="0">
                <a:solidFill>
                  <a:srgbClr val="0070C0"/>
                </a:solidFill>
                <a:latin typeface="微软雅黑" pitchFamily="34" charset="-122"/>
                <a:ea typeface="微软雅黑" pitchFamily="34" charset="-122"/>
              </a:rPr>
              <a:t>DOI</a:t>
            </a:r>
            <a:r>
              <a:rPr lang="zh-CN" altLang="en-US" dirty="0" smtClean="0">
                <a:solidFill>
                  <a:srgbClr val="0070C0"/>
                </a:solidFill>
                <a:latin typeface="微软雅黑" pitchFamily="34" charset="-122"/>
                <a:ea typeface="微软雅黑" pitchFamily="34" charset="-122"/>
              </a:rPr>
              <a:t>号、获取标准引文格式、被引查询与订阅</a:t>
            </a:r>
            <a:r>
              <a:rPr lang="en-US" altLang="zh-CN" dirty="0" smtClean="0">
                <a:solidFill>
                  <a:srgbClr val="0070C0"/>
                </a:solidFill>
                <a:latin typeface="微软雅黑" pitchFamily="34" charset="-122"/>
                <a:ea typeface="微软雅黑" pitchFamily="34" charset="-122"/>
              </a:rPr>
              <a:t>……</a:t>
            </a:r>
            <a:endParaRPr lang="zh-CN" altLang="en-US" dirty="0" smtClean="0">
              <a:solidFill>
                <a:srgbClr val="0070C0"/>
              </a:solidFill>
              <a:latin typeface="微软雅黑" pitchFamily="34" charset="-122"/>
              <a:ea typeface="微软雅黑" pitchFamily="34" charset="-122"/>
            </a:endParaRPr>
          </a:p>
        </p:txBody>
      </p:sp>
      <p:sp>
        <p:nvSpPr>
          <p:cNvPr id="5" name="Rectangle 3"/>
          <p:cNvSpPr>
            <a:spLocks noChangeArrowheads="1"/>
          </p:cNvSpPr>
          <p:nvPr/>
        </p:nvSpPr>
        <p:spPr bwMode="auto">
          <a:xfrm>
            <a:off x="675150" y="4095505"/>
            <a:ext cx="4635515" cy="2655295"/>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pPr marL="273050" indent="-273050" eaLnBrk="0" hangingPunct="0">
              <a:lnSpc>
                <a:spcPct val="110000"/>
              </a:lnSpc>
              <a:spcBef>
                <a:spcPct val="20000"/>
              </a:spcBef>
              <a:buClr>
                <a:srgbClr val="0BD0D9"/>
              </a:buClr>
              <a:buSzPct val="95000"/>
              <a:buFont typeface="Wingdings 2" pitchFamily="18" charset="2"/>
              <a:buChar char=""/>
            </a:pPr>
            <a:r>
              <a:rPr lang="zh-CN" altLang="en-US" sz="2400" b="1" dirty="0" smtClean="0">
                <a:solidFill>
                  <a:schemeClr val="bg1"/>
                </a:solidFill>
                <a:latin typeface="微软雅黑" pitchFamily="34" charset="-122"/>
                <a:ea typeface="微软雅黑" pitchFamily="34" charset="-122"/>
              </a:rPr>
              <a:t>信息资源拥有者</a:t>
            </a:r>
          </a:p>
          <a:p>
            <a:pPr marL="639763" lvl="1" indent="-246063" eaLnBrk="0" hangingPunct="0">
              <a:lnSpc>
                <a:spcPct val="110000"/>
              </a:lnSpc>
              <a:spcBef>
                <a:spcPct val="20000"/>
              </a:spcBef>
              <a:buClr>
                <a:schemeClr val="accent1"/>
              </a:buClr>
              <a:buSzPct val="85000"/>
              <a:buFont typeface="Wingdings 2" pitchFamily="18" charset="2"/>
              <a:buChar char=""/>
            </a:pPr>
            <a:r>
              <a:rPr lang="zh-CN" altLang="en-US" dirty="0" smtClean="0">
                <a:solidFill>
                  <a:schemeClr val="bg1"/>
                </a:solidFill>
                <a:latin typeface="微软雅黑" pitchFamily="34" charset="-122"/>
                <a:ea typeface="微软雅黑" pitchFamily="34" charset="-122"/>
              </a:rPr>
              <a:t>典型用户：出版社、编辑部、科研院所、数据中心</a:t>
            </a:r>
            <a:endParaRPr lang="en-US" altLang="zh-CN" dirty="0" smtClean="0">
              <a:solidFill>
                <a:schemeClr val="bg1"/>
              </a:solidFill>
              <a:latin typeface="微软雅黑" pitchFamily="34" charset="-122"/>
              <a:ea typeface="微软雅黑" pitchFamily="34" charset="-122"/>
            </a:endParaRPr>
          </a:p>
          <a:p>
            <a:pPr marL="639763" lvl="1" indent="-246063" eaLnBrk="0" hangingPunct="0">
              <a:lnSpc>
                <a:spcPct val="110000"/>
              </a:lnSpc>
              <a:spcBef>
                <a:spcPct val="20000"/>
              </a:spcBef>
              <a:buClr>
                <a:schemeClr val="accent1"/>
              </a:buClr>
              <a:buSzPct val="85000"/>
              <a:buFont typeface="Wingdings 2" pitchFamily="18" charset="2"/>
              <a:buChar char=""/>
            </a:pPr>
            <a:r>
              <a:rPr lang="zh-CN" altLang="en-US" dirty="0" smtClean="0">
                <a:solidFill>
                  <a:schemeClr val="bg1"/>
                </a:solidFill>
                <a:latin typeface="微软雅黑" pitchFamily="34" charset="-122"/>
                <a:ea typeface="微软雅黑" pitchFamily="34" charset="-122"/>
              </a:rPr>
              <a:t>会员服务：</a:t>
            </a:r>
            <a:r>
              <a:rPr lang="en-US" altLang="zh-CN" dirty="0" smtClean="0">
                <a:solidFill>
                  <a:schemeClr val="bg1"/>
                </a:solidFill>
                <a:latin typeface="微软雅黑" pitchFamily="34" charset="-122"/>
                <a:ea typeface="微软雅黑" pitchFamily="34" charset="-122"/>
              </a:rPr>
              <a:t>DOI</a:t>
            </a:r>
            <a:r>
              <a:rPr lang="zh-CN" altLang="en-US" dirty="0" smtClean="0">
                <a:solidFill>
                  <a:schemeClr val="bg1"/>
                </a:solidFill>
                <a:latin typeface="微软雅黑" pitchFamily="34" charset="-122"/>
                <a:ea typeface="微软雅黑" pitchFamily="34" charset="-122"/>
              </a:rPr>
              <a:t>注册、多重解析注册、批量查询</a:t>
            </a:r>
            <a:r>
              <a:rPr lang="en-US" altLang="zh-CN" dirty="0" smtClean="0">
                <a:solidFill>
                  <a:schemeClr val="bg1"/>
                </a:solidFill>
                <a:latin typeface="微软雅黑" pitchFamily="34" charset="-122"/>
                <a:ea typeface="微软雅黑" pitchFamily="34" charset="-122"/>
              </a:rPr>
              <a:t>DOI/</a:t>
            </a:r>
            <a:r>
              <a:rPr lang="zh-CN" altLang="en-US" dirty="0" smtClean="0">
                <a:solidFill>
                  <a:schemeClr val="bg1"/>
                </a:solidFill>
                <a:latin typeface="微软雅黑" pitchFamily="34" charset="-122"/>
                <a:ea typeface="微软雅黑" pitchFamily="34" charset="-122"/>
              </a:rPr>
              <a:t>元数据、注册统计、解析链接统计、引文查询与被引链接、辅助工具</a:t>
            </a:r>
            <a:r>
              <a:rPr lang="en-US" altLang="zh-CN" dirty="0" smtClean="0">
                <a:solidFill>
                  <a:schemeClr val="bg1"/>
                </a:solidFill>
                <a:latin typeface="微软雅黑" pitchFamily="34" charset="-122"/>
                <a:ea typeface="微软雅黑" pitchFamily="34" charset="-122"/>
              </a:rPr>
              <a:t>……</a:t>
            </a:r>
            <a:endParaRPr lang="zh-CN" altLang="en-US" dirty="0" smtClean="0">
              <a:solidFill>
                <a:schemeClr val="bg1"/>
              </a:solidFill>
              <a:latin typeface="微软雅黑" pitchFamily="34" charset="-122"/>
              <a:ea typeface="微软雅黑" pitchFamily="34" charset="-122"/>
            </a:endParaRPr>
          </a:p>
        </p:txBody>
      </p:sp>
      <p:sp>
        <p:nvSpPr>
          <p:cNvPr id="6" name="Text Box 4"/>
          <p:cNvSpPr txBox="1">
            <a:spLocks noChangeArrowheads="1"/>
          </p:cNvSpPr>
          <p:nvPr/>
        </p:nvSpPr>
        <p:spPr bwMode="auto">
          <a:xfrm>
            <a:off x="5850725" y="4095504"/>
            <a:ext cx="4140460" cy="2655295"/>
          </a:xfrm>
          <a:prstGeom prst="rect">
            <a:avLst/>
          </a:prstGeom>
          <a:solidFill>
            <a:srgbClr val="BFBFB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marL="273050" indent="-273050">
              <a:lnSpc>
                <a:spcPct val="110000"/>
              </a:lnSpc>
              <a:spcBef>
                <a:spcPct val="20000"/>
              </a:spcBef>
              <a:buClr>
                <a:srgbClr val="0BD0D9"/>
              </a:buClr>
              <a:buSzPct val="95000"/>
              <a:buFont typeface="Wingdings 2" pitchFamily="18" charset="2"/>
              <a:buChar char=""/>
            </a:pPr>
            <a:endParaRPr lang="en-US" altLang="zh-CN" b="1" dirty="0" smtClean="0">
              <a:solidFill>
                <a:srgbClr val="00B0F0"/>
              </a:solidFill>
              <a:latin typeface="微软雅黑" pitchFamily="34" charset="-122"/>
              <a:ea typeface="微软雅黑" pitchFamily="34" charset="-122"/>
            </a:endParaRPr>
          </a:p>
          <a:p>
            <a:pPr marL="273050" indent="-273050">
              <a:lnSpc>
                <a:spcPct val="110000"/>
              </a:lnSpc>
              <a:spcBef>
                <a:spcPct val="20000"/>
              </a:spcBef>
              <a:buClr>
                <a:srgbClr val="0BD0D9"/>
              </a:buClr>
              <a:buSzPct val="95000"/>
              <a:buFont typeface="Wingdings 2" pitchFamily="18" charset="2"/>
              <a:buChar char=""/>
            </a:pPr>
            <a:r>
              <a:rPr lang="zh-CN" altLang="en-US" sz="2400" b="1" dirty="0" smtClean="0">
                <a:solidFill>
                  <a:srgbClr val="0070C0"/>
                </a:solidFill>
                <a:latin typeface="微软雅黑" pitchFamily="34" charset="-122"/>
                <a:ea typeface="微软雅黑" pitchFamily="34" charset="-122"/>
              </a:rPr>
              <a:t>其他合作机构</a:t>
            </a:r>
          </a:p>
          <a:p>
            <a:pPr marL="639763" lvl="1" indent="-246063">
              <a:lnSpc>
                <a:spcPct val="110000"/>
              </a:lnSpc>
              <a:spcBef>
                <a:spcPct val="20000"/>
              </a:spcBef>
              <a:buClr>
                <a:schemeClr val="accent1"/>
              </a:buClr>
              <a:buSzPct val="85000"/>
              <a:buFont typeface="Wingdings 2" pitchFamily="18" charset="2"/>
              <a:buChar char=""/>
            </a:pPr>
            <a:r>
              <a:rPr lang="zh-CN" altLang="en-US" dirty="0" smtClean="0">
                <a:solidFill>
                  <a:srgbClr val="0070C0"/>
                </a:solidFill>
                <a:latin typeface="微软雅黑" pitchFamily="34" charset="-122"/>
                <a:ea typeface="微软雅黑" pitchFamily="34" charset="-122"/>
              </a:rPr>
              <a:t>集成商、软件开发商等</a:t>
            </a:r>
            <a:endParaRPr lang="en-US" altLang="zh-CN" dirty="0" smtClean="0">
              <a:solidFill>
                <a:srgbClr val="0070C0"/>
              </a:solidFill>
              <a:latin typeface="微软雅黑" pitchFamily="34" charset="-122"/>
              <a:ea typeface="微软雅黑" pitchFamily="34" charset="-122"/>
            </a:endParaRPr>
          </a:p>
          <a:p>
            <a:pPr marL="639763" lvl="1" indent="-246063">
              <a:lnSpc>
                <a:spcPct val="110000"/>
              </a:lnSpc>
              <a:spcBef>
                <a:spcPct val="20000"/>
              </a:spcBef>
              <a:buClr>
                <a:schemeClr val="accent1"/>
              </a:buClr>
              <a:buSzPct val="85000"/>
              <a:buFont typeface="Wingdings 2" pitchFamily="18" charset="2"/>
              <a:buChar char=""/>
            </a:pPr>
            <a:r>
              <a:rPr lang="zh-CN" altLang="en-US" dirty="0" smtClean="0">
                <a:solidFill>
                  <a:srgbClr val="0070C0"/>
                </a:solidFill>
                <a:latin typeface="微软雅黑" pitchFamily="34" charset="-122"/>
                <a:ea typeface="微软雅黑" pitchFamily="34" charset="-122"/>
              </a:rPr>
              <a:t>注册接口、查询接口、标准化元数据</a:t>
            </a:r>
            <a:r>
              <a:rPr lang="en-US" altLang="zh-CN" dirty="0" smtClean="0">
                <a:solidFill>
                  <a:srgbClr val="0070C0"/>
                </a:solidFill>
                <a:latin typeface="微软雅黑" pitchFamily="34" charset="-122"/>
                <a:ea typeface="微软雅黑" pitchFamily="34" charset="-122"/>
              </a:rPr>
              <a:t>……</a:t>
            </a:r>
            <a:r>
              <a:rPr lang="zh-CN" altLang="en-US" dirty="0" smtClean="0">
                <a:solidFill>
                  <a:srgbClr val="0070C0"/>
                </a:solidFill>
                <a:latin typeface="微软雅黑" pitchFamily="34" charset="-122"/>
                <a:ea typeface="微软雅黑" pitchFamily="34" charset="-122"/>
              </a:rPr>
              <a:t> </a:t>
            </a:r>
          </a:p>
          <a:p>
            <a:pPr marL="835819" lvl="1" indent="-321469">
              <a:lnSpc>
                <a:spcPct val="110000"/>
              </a:lnSpc>
              <a:spcBef>
                <a:spcPct val="20000"/>
              </a:spcBef>
              <a:buClr>
                <a:schemeClr val="accent1"/>
              </a:buClr>
            </a:pPr>
            <a:r>
              <a:rPr lang="zh-CN" altLang="en-US" b="1" dirty="0" smtClean="0">
                <a:solidFill>
                  <a:srgbClr val="00B0F0"/>
                </a:solidFill>
                <a:latin typeface="微软雅黑" pitchFamily="34" charset="-122"/>
                <a:ea typeface="微软雅黑" pitchFamily="34" charset="-122"/>
              </a:rPr>
              <a:t>		</a:t>
            </a:r>
          </a:p>
        </p:txBody>
      </p:sp>
    </p:spTree>
    <p:extLst>
      <p:ext uri="{BB962C8B-B14F-4D97-AF65-F5344CB8AC3E}">
        <p14:creationId xmlns="" xmlns:p14="http://schemas.microsoft.com/office/powerpoint/2010/main" val="2977559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研究</a:t>
            </a:r>
            <a:r>
              <a:rPr lang="zh-CN" altLang="en-US" dirty="0" smtClean="0">
                <a:solidFill>
                  <a:schemeClr val="bg1">
                    <a:lumMod val="50000"/>
                  </a:schemeClr>
                </a:solidFill>
              </a:rPr>
              <a:t>与</a:t>
            </a:r>
            <a:r>
              <a:rPr lang="zh-CN" altLang="en-US" dirty="0" smtClean="0"/>
              <a:t>合作</a:t>
            </a:r>
            <a:endParaRPr lang="zh-CN" altLang="en-US" dirty="0"/>
          </a:p>
        </p:txBody>
      </p:sp>
      <p:sp>
        <p:nvSpPr>
          <p:cNvPr id="3" name="内容占位符 2"/>
          <p:cNvSpPr>
            <a:spLocks noGrp="1"/>
          </p:cNvSpPr>
          <p:nvPr>
            <p:ph idx="1"/>
          </p:nvPr>
        </p:nvSpPr>
        <p:spPr>
          <a:xfrm>
            <a:off x="495130" y="1665235"/>
            <a:ext cx="9720263" cy="4751387"/>
          </a:xfrm>
        </p:spPr>
        <p:txBody>
          <a:bodyPr/>
          <a:lstStyle/>
          <a:p>
            <a:pPr eaLnBrk="1" hangingPunct="1">
              <a:lnSpc>
                <a:spcPct val="90000"/>
              </a:lnSpc>
            </a:pPr>
            <a:r>
              <a:rPr lang="zh-CN" altLang="en-US" dirty="0" smtClean="0"/>
              <a:t>科技</a:t>
            </a:r>
            <a:r>
              <a:rPr lang="zh-CN" altLang="en-US" dirty="0"/>
              <a:t>部国际科技合作</a:t>
            </a:r>
          </a:p>
          <a:p>
            <a:pPr lvl="1" eaLnBrk="1" hangingPunct="1">
              <a:lnSpc>
                <a:spcPct val="90000"/>
              </a:lnSpc>
            </a:pPr>
            <a:r>
              <a:rPr lang="en-US" altLang="zh-CN" sz="2000" dirty="0" smtClean="0"/>
              <a:t>2007-2010</a:t>
            </a:r>
            <a:r>
              <a:rPr lang="zh-CN" altLang="en-US" sz="2000" dirty="0" smtClean="0"/>
              <a:t>年，</a:t>
            </a:r>
            <a:r>
              <a:rPr lang="zh-CN" altLang="en-US" sz="2000" b="1" dirty="0" smtClean="0"/>
              <a:t>中国数字对象唯一标识符体系的研究与建立</a:t>
            </a:r>
            <a:endParaRPr lang="en-US" altLang="zh-CN" sz="2000" b="1" dirty="0" smtClean="0"/>
          </a:p>
          <a:p>
            <a:pPr lvl="1" eaLnBrk="1" hangingPunct="1">
              <a:lnSpc>
                <a:spcPct val="90000"/>
              </a:lnSpc>
            </a:pPr>
            <a:r>
              <a:rPr lang="zh-CN" altLang="en-US" sz="2000" dirty="0" smtClean="0"/>
              <a:t>万方数据公司牵头，与美国</a:t>
            </a:r>
            <a:r>
              <a:rPr lang="en-US" altLang="zh-CN" sz="2000" dirty="0" smtClean="0"/>
              <a:t>CNRI</a:t>
            </a:r>
            <a:r>
              <a:rPr lang="zh-CN" altLang="en-US" sz="2000" dirty="0" smtClean="0"/>
              <a:t>合作研究，中信所等单位参加</a:t>
            </a:r>
          </a:p>
          <a:p>
            <a:pPr lvl="1" eaLnBrk="1" hangingPunct="1">
              <a:lnSpc>
                <a:spcPct val="90000"/>
              </a:lnSpc>
            </a:pPr>
            <a:r>
              <a:rPr lang="zh-CN" altLang="en-US" sz="2000" dirty="0" smtClean="0"/>
              <a:t>基于国内版权保护环境和</a:t>
            </a:r>
            <a:r>
              <a:rPr lang="en-US" altLang="zh-CN" sz="2000" dirty="0" smtClean="0"/>
              <a:t>Handle</a:t>
            </a:r>
            <a:r>
              <a:rPr lang="zh-CN" altLang="en-US" sz="2000" dirty="0" smtClean="0"/>
              <a:t>系统的安全特性，研究与实验基于</a:t>
            </a:r>
            <a:r>
              <a:rPr lang="en-US" altLang="zh-CN" sz="2000" dirty="0" smtClean="0"/>
              <a:t>DOI/Handle</a:t>
            </a:r>
            <a:r>
              <a:rPr lang="zh-CN" altLang="en-US" sz="2000" dirty="0" smtClean="0"/>
              <a:t>的开放式权益管理框架</a:t>
            </a:r>
          </a:p>
          <a:p>
            <a:pPr eaLnBrk="1" hangingPunct="1">
              <a:lnSpc>
                <a:spcPct val="90000"/>
              </a:lnSpc>
            </a:pPr>
            <a:r>
              <a:rPr lang="zh-CN" altLang="en-US" dirty="0"/>
              <a:t>新闻出版总署</a:t>
            </a:r>
            <a:endParaRPr lang="en-US" altLang="zh-CN" dirty="0"/>
          </a:p>
          <a:p>
            <a:pPr lvl="1" eaLnBrk="1" hangingPunct="1">
              <a:lnSpc>
                <a:spcPct val="90000"/>
              </a:lnSpc>
            </a:pPr>
            <a:r>
              <a:rPr lang="en-US" altLang="zh-CN" sz="2000" b="1" dirty="0" smtClean="0"/>
              <a:t>2008</a:t>
            </a:r>
            <a:r>
              <a:rPr lang="zh-CN" altLang="en-US" sz="2000" b="1" dirty="0" smtClean="0"/>
              <a:t>年</a:t>
            </a:r>
            <a:r>
              <a:rPr lang="zh-CN" altLang="en-US" sz="2000" dirty="0" smtClean="0"/>
              <a:t>，行业标准预研</a:t>
            </a:r>
            <a:endParaRPr lang="en-US" altLang="zh-CN" sz="2000" dirty="0" smtClean="0"/>
          </a:p>
          <a:p>
            <a:pPr lvl="1" eaLnBrk="1" hangingPunct="1">
              <a:lnSpc>
                <a:spcPct val="90000"/>
              </a:lnSpc>
            </a:pPr>
            <a:r>
              <a:rPr lang="en-US" altLang="zh-CN" sz="2000" b="1" dirty="0" smtClean="0"/>
              <a:t>2010</a:t>
            </a:r>
            <a:r>
              <a:rPr lang="zh-CN" altLang="en-US" sz="2000" b="1" dirty="0" smtClean="0"/>
              <a:t>年</a:t>
            </a:r>
            <a:r>
              <a:rPr lang="zh-CN" altLang="en-US" sz="2000" dirty="0" smtClean="0"/>
              <a:t>，</a:t>
            </a:r>
            <a:r>
              <a:rPr lang="en-US" altLang="zh-CN" sz="2000" b="1" dirty="0" smtClean="0"/>
              <a:t>《</a:t>
            </a:r>
            <a:r>
              <a:rPr lang="zh-CN" altLang="en-US" sz="2000" b="1" dirty="0" smtClean="0"/>
              <a:t>新闻出版数字资源唯一标识符</a:t>
            </a:r>
            <a:r>
              <a:rPr lang="en-US" altLang="zh-CN" sz="2000" b="1" dirty="0" smtClean="0"/>
              <a:t>》(PDRI)</a:t>
            </a:r>
            <a:r>
              <a:rPr lang="zh-CN" altLang="en-US" sz="2000" dirty="0" smtClean="0"/>
              <a:t>行业标准制定，</a:t>
            </a:r>
            <a:r>
              <a:rPr lang="en-US" altLang="zh-CN" sz="2000" b="1" dirty="0" smtClean="0"/>
              <a:t>2012</a:t>
            </a:r>
            <a:r>
              <a:rPr lang="zh-CN" altLang="en-US" sz="2000" b="1" dirty="0" smtClean="0"/>
              <a:t>年</a:t>
            </a:r>
            <a:r>
              <a:rPr lang="en-US" altLang="zh-CN" sz="2000" b="1" dirty="0" smtClean="0"/>
              <a:t>4</a:t>
            </a:r>
            <a:r>
              <a:rPr lang="zh-CN" altLang="en-US" sz="2000" b="1" dirty="0" smtClean="0"/>
              <a:t>月批准</a:t>
            </a:r>
            <a:r>
              <a:rPr lang="zh-CN" altLang="en-US" sz="2000" dirty="0" smtClean="0"/>
              <a:t>发布</a:t>
            </a:r>
            <a:endParaRPr lang="en-US" altLang="zh-CN" sz="2000" dirty="0" smtClean="0"/>
          </a:p>
          <a:p>
            <a:pPr lvl="1" eaLnBrk="1" hangingPunct="1">
              <a:lnSpc>
                <a:spcPct val="90000"/>
              </a:lnSpc>
            </a:pPr>
            <a:r>
              <a:rPr lang="en-US" altLang="zh-CN" sz="2000" b="1" dirty="0" smtClean="0"/>
              <a:t>2011</a:t>
            </a:r>
            <a:r>
              <a:rPr lang="zh-CN" altLang="en-US" sz="2000" b="1" dirty="0" smtClean="0"/>
              <a:t>年</a:t>
            </a:r>
            <a:r>
              <a:rPr lang="zh-CN" altLang="en-US" sz="2000" dirty="0" smtClean="0"/>
              <a:t>，</a:t>
            </a:r>
            <a:r>
              <a:rPr lang="en-US" altLang="zh-CN" sz="2000" b="1" dirty="0" smtClean="0"/>
              <a:t>《</a:t>
            </a:r>
            <a:r>
              <a:rPr lang="zh-CN" altLang="en-US" sz="2000" b="1" dirty="0" smtClean="0"/>
              <a:t>电子书标识</a:t>
            </a:r>
            <a:r>
              <a:rPr lang="en-US" altLang="zh-CN" sz="2000" b="1" dirty="0" smtClean="0"/>
              <a:t>》</a:t>
            </a:r>
            <a:r>
              <a:rPr lang="zh-CN" altLang="en-US" sz="2000" dirty="0" smtClean="0"/>
              <a:t>行业标准制定</a:t>
            </a:r>
            <a:endParaRPr lang="en-US" altLang="zh-CN" sz="2000" dirty="0" smtClean="0"/>
          </a:p>
          <a:p>
            <a:pPr lvl="1" eaLnBrk="1" hangingPunct="1">
              <a:lnSpc>
                <a:spcPct val="90000"/>
              </a:lnSpc>
            </a:pPr>
            <a:r>
              <a:rPr lang="zh-CN" altLang="en-US" sz="2000" b="1" dirty="0" smtClean="0"/>
              <a:t>国家工程</a:t>
            </a:r>
            <a:r>
              <a:rPr lang="zh-CN" altLang="en-US" sz="2000" dirty="0" smtClean="0"/>
              <a:t>，</a:t>
            </a:r>
            <a:r>
              <a:rPr lang="zh-CN" altLang="en-US" sz="2000" b="1" dirty="0" smtClean="0"/>
              <a:t>数字版权保护技术研发</a:t>
            </a:r>
            <a:r>
              <a:rPr lang="zh-CN" altLang="en-US" sz="2000" dirty="0" smtClean="0"/>
              <a:t>，</a:t>
            </a:r>
            <a:r>
              <a:rPr lang="zh-CN" altLang="en-US" sz="2000" b="1" dirty="0" smtClean="0"/>
              <a:t>数字内容注册与管理平台，及工程标准</a:t>
            </a:r>
            <a:endParaRPr lang="en-US" altLang="zh-CN" sz="2000" b="1" dirty="0" smtClean="0"/>
          </a:p>
          <a:p>
            <a:pPr lvl="1" eaLnBrk="1" hangingPunct="1">
              <a:lnSpc>
                <a:spcPct val="90000"/>
              </a:lnSpc>
            </a:pPr>
            <a:r>
              <a:rPr lang="zh-CN" altLang="en-US" sz="2000" b="1" dirty="0" smtClean="0"/>
              <a:t>国家工程，数字复合出版，出版资源唯一标识符管理与服务系统，及相关标准</a:t>
            </a:r>
            <a:endParaRPr lang="en-US" altLang="zh-CN" dirty="0" smtClean="0"/>
          </a:p>
          <a:p>
            <a:pPr eaLnBrk="1" hangingPunct="1">
              <a:lnSpc>
                <a:spcPct val="90000"/>
              </a:lnSpc>
            </a:pPr>
            <a:r>
              <a:rPr lang="zh-CN" altLang="en-US" dirty="0"/>
              <a:t>获得第三届中国数字出版博览会创新技术奖</a:t>
            </a:r>
          </a:p>
        </p:txBody>
      </p:sp>
      <p:pic>
        <p:nvPicPr>
          <p:cNvPr id="4" name="内容占位符 6" descr="证书1.jpg"/>
          <p:cNvPicPr>
            <a:picLocks noChangeAspect="1"/>
          </p:cNvPicPr>
          <p:nvPr/>
        </p:nvPicPr>
        <p:blipFill>
          <a:blip r:embed="rId2" cstate="print"/>
          <a:srcRect/>
          <a:stretch>
            <a:fillRect/>
          </a:stretch>
        </p:blipFill>
        <p:spPr bwMode="auto">
          <a:xfrm>
            <a:off x="2565360" y="1890260"/>
            <a:ext cx="5724525" cy="4389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国际合作</a:t>
            </a:r>
            <a:endParaRPr lang="zh-CN" altLang="en-US" dirty="0"/>
          </a:p>
        </p:txBody>
      </p:sp>
      <p:sp>
        <p:nvSpPr>
          <p:cNvPr id="3" name="内容占位符 2"/>
          <p:cNvSpPr>
            <a:spLocks noGrp="1"/>
          </p:cNvSpPr>
          <p:nvPr>
            <p:ph idx="1"/>
          </p:nvPr>
        </p:nvSpPr>
        <p:spPr>
          <a:xfrm>
            <a:off x="495130" y="1395205"/>
            <a:ext cx="10081120" cy="5355595"/>
          </a:xfrm>
        </p:spPr>
        <p:txBody>
          <a:bodyPr/>
          <a:lstStyle/>
          <a:p>
            <a:r>
              <a:rPr lang="zh-CN" altLang="en-US" sz="2800" dirty="0" smtClean="0"/>
              <a:t>中日韩科技信息研究所三方合作</a:t>
            </a:r>
            <a:endParaRPr lang="en-US" altLang="zh-CN" sz="2800" dirty="0" smtClean="0"/>
          </a:p>
          <a:p>
            <a:pPr lvl="1" eaLnBrk="1" hangingPunct="1">
              <a:lnSpc>
                <a:spcPct val="90000"/>
              </a:lnSpc>
              <a:defRPr/>
            </a:pPr>
            <a:r>
              <a:rPr lang="en-US" altLang="zh-CN" sz="2400" b="1" dirty="0" smtClean="0"/>
              <a:t>2010</a:t>
            </a:r>
            <a:r>
              <a:rPr lang="zh-CN" altLang="en-US" sz="2400" dirty="0" smtClean="0"/>
              <a:t>，</a:t>
            </a:r>
            <a:r>
              <a:rPr lang="en-US" altLang="zh-CN" sz="2400" dirty="0" smtClean="0"/>
              <a:t>JST </a:t>
            </a:r>
            <a:r>
              <a:rPr lang="zh-CN" altLang="en-US" sz="2400" dirty="0" smtClean="0"/>
              <a:t>东京，召开第一次三方联席会议，中信所介绍</a:t>
            </a:r>
            <a:r>
              <a:rPr lang="en-US" altLang="zh-CN" sz="2400" dirty="0" smtClean="0"/>
              <a:t>DOI</a:t>
            </a:r>
            <a:r>
              <a:rPr lang="zh-CN" altLang="en-US" sz="2400" dirty="0" smtClean="0"/>
              <a:t>情况</a:t>
            </a:r>
            <a:endParaRPr lang="en-US" altLang="zh-CN" sz="2400" b="1" dirty="0" smtClean="0"/>
          </a:p>
          <a:p>
            <a:pPr lvl="1" eaLnBrk="1" hangingPunct="1">
              <a:lnSpc>
                <a:spcPct val="90000"/>
              </a:lnSpc>
              <a:defRPr/>
            </a:pPr>
            <a:r>
              <a:rPr lang="en-US" altLang="zh-CN" sz="2400" b="1" dirty="0" smtClean="0"/>
              <a:t>2011</a:t>
            </a:r>
            <a:r>
              <a:rPr lang="zh-CN" altLang="en-US" sz="2400" dirty="0" smtClean="0"/>
              <a:t>，</a:t>
            </a:r>
            <a:r>
              <a:rPr lang="en-US" altLang="zh-CN" sz="2400" dirty="0" smtClean="0"/>
              <a:t>ISTIC </a:t>
            </a:r>
            <a:r>
              <a:rPr lang="zh-CN" altLang="en-US" sz="2400" dirty="0" smtClean="0"/>
              <a:t>北京，亚洲科技门户合作；</a:t>
            </a:r>
            <a:r>
              <a:rPr lang="en-US" altLang="zh-CN" sz="2400" dirty="0" smtClean="0"/>
              <a:t>JST</a:t>
            </a:r>
            <a:r>
              <a:rPr lang="zh-CN" altLang="en-US" sz="2400" dirty="0" smtClean="0"/>
              <a:t>希望成为</a:t>
            </a:r>
            <a:r>
              <a:rPr lang="en-US" altLang="zh-CN" sz="2400" dirty="0" smtClean="0"/>
              <a:t>DOI RA</a:t>
            </a:r>
            <a:endParaRPr lang="zh-CN" altLang="en-US" sz="2400" dirty="0" smtClean="0"/>
          </a:p>
          <a:p>
            <a:pPr lvl="1" eaLnBrk="1" hangingPunct="1">
              <a:lnSpc>
                <a:spcPct val="90000"/>
              </a:lnSpc>
              <a:defRPr/>
            </a:pPr>
            <a:r>
              <a:rPr lang="en-US" altLang="zh-CN" sz="2400" b="1" dirty="0" smtClean="0"/>
              <a:t>2012, </a:t>
            </a:r>
            <a:r>
              <a:rPr lang="en-US" altLang="zh-CN" sz="2400" dirty="0" smtClean="0"/>
              <a:t>KISTI </a:t>
            </a:r>
            <a:r>
              <a:rPr lang="zh-CN" altLang="en-US" sz="2400" dirty="0" smtClean="0"/>
              <a:t>首尔，提出基于</a:t>
            </a:r>
            <a:r>
              <a:rPr lang="en-US" altLang="zh-CN" sz="2400" dirty="0" smtClean="0"/>
              <a:t>DOI</a:t>
            </a:r>
            <a:r>
              <a:rPr lang="zh-CN" altLang="en-US" sz="2400" dirty="0" smtClean="0"/>
              <a:t>共享科学数据</a:t>
            </a:r>
            <a:endParaRPr lang="en-US" altLang="zh-CN" sz="2400" dirty="0" smtClean="0"/>
          </a:p>
          <a:p>
            <a:pPr lvl="1" eaLnBrk="1" hangingPunct="1">
              <a:lnSpc>
                <a:spcPct val="90000"/>
              </a:lnSpc>
              <a:defRPr/>
            </a:pPr>
            <a:r>
              <a:rPr lang="en-US" altLang="zh-CN" sz="2400" b="1" dirty="0" smtClean="0"/>
              <a:t>2013 5</a:t>
            </a:r>
            <a:r>
              <a:rPr lang="zh-CN" altLang="en-US" sz="2400" b="1" dirty="0" smtClean="0"/>
              <a:t>月</a:t>
            </a:r>
            <a:r>
              <a:rPr lang="zh-CN" altLang="en-US" sz="2400" dirty="0" smtClean="0"/>
              <a:t>，</a:t>
            </a:r>
            <a:r>
              <a:rPr lang="en-US" altLang="zh-CN" sz="2400" dirty="0" smtClean="0"/>
              <a:t>ISTIC </a:t>
            </a:r>
            <a:r>
              <a:rPr lang="zh-CN" altLang="en-US" sz="2400" dirty="0" smtClean="0"/>
              <a:t>北京，讨论基于</a:t>
            </a:r>
            <a:r>
              <a:rPr lang="en-US" altLang="zh-CN" sz="2400" dirty="0" smtClean="0"/>
              <a:t>DOI</a:t>
            </a:r>
            <a:r>
              <a:rPr lang="zh-CN" altLang="en-US" sz="2400" dirty="0" smtClean="0"/>
              <a:t>共享科学数据，促进科学数据的利用</a:t>
            </a:r>
            <a:endParaRPr lang="en-US" altLang="zh-CN" sz="2400" dirty="0" smtClean="0"/>
          </a:p>
          <a:p>
            <a:r>
              <a:rPr lang="zh-CN" altLang="en-US" sz="2800" dirty="0" smtClean="0"/>
              <a:t>与</a:t>
            </a:r>
            <a:r>
              <a:rPr lang="en-US" altLang="zh-CN" sz="2800" dirty="0" err="1" smtClean="0"/>
              <a:t>CrossRef</a:t>
            </a:r>
            <a:r>
              <a:rPr lang="zh-CN" altLang="en-US" sz="2800" dirty="0" smtClean="0"/>
              <a:t>合作</a:t>
            </a:r>
            <a:endParaRPr lang="en-US" altLang="zh-CN" sz="2800" dirty="0" smtClean="0"/>
          </a:p>
          <a:p>
            <a:pPr lvl="1" eaLnBrk="1" hangingPunct="1">
              <a:lnSpc>
                <a:spcPct val="90000"/>
              </a:lnSpc>
              <a:defRPr/>
            </a:pPr>
            <a:r>
              <a:rPr lang="en-US" altLang="zh-CN" sz="2400" b="1" dirty="0" smtClean="0"/>
              <a:t>2013</a:t>
            </a:r>
            <a:r>
              <a:rPr lang="zh-CN" altLang="en-US" sz="2400" b="1" dirty="0" smtClean="0"/>
              <a:t>年</a:t>
            </a:r>
            <a:r>
              <a:rPr lang="en-US" altLang="zh-CN" sz="2400" b="1" dirty="0" smtClean="0"/>
              <a:t>9</a:t>
            </a:r>
            <a:r>
              <a:rPr lang="zh-CN" altLang="en-US" sz="2400" b="1" dirty="0" smtClean="0"/>
              <a:t>月，</a:t>
            </a:r>
            <a:r>
              <a:rPr lang="zh-CN" altLang="en-US" sz="2400" dirty="0" smtClean="0"/>
              <a:t>签订</a:t>
            </a:r>
            <a:r>
              <a:rPr lang="en-US" altLang="zh-CN" sz="2400" b="1" dirty="0" smtClean="0"/>
              <a:t>Sponsoring Entity</a:t>
            </a:r>
            <a:r>
              <a:rPr lang="zh-CN" altLang="en-US" sz="2400" dirty="0" smtClean="0"/>
              <a:t>协议，代理</a:t>
            </a:r>
            <a:r>
              <a:rPr lang="en-US" altLang="zh-CN" sz="2400" dirty="0" err="1" smtClean="0"/>
              <a:t>CrossRef</a:t>
            </a:r>
            <a:r>
              <a:rPr lang="zh-CN" altLang="zh-CN" sz="2400" dirty="0" smtClean="0"/>
              <a:t>在中国的</a:t>
            </a:r>
            <a:r>
              <a:rPr lang="en-US" altLang="zh-CN" sz="2400" dirty="0" smtClean="0"/>
              <a:t>DOI</a:t>
            </a:r>
            <a:r>
              <a:rPr lang="zh-CN" altLang="zh-CN" sz="2400" dirty="0" smtClean="0"/>
              <a:t>业务，为本土英文期刊使用</a:t>
            </a:r>
            <a:r>
              <a:rPr lang="en-US" altLang="zh-CN" sz="2400" dirty="0" err="1" smtClean="0"/>
              <a:t>CrossRef</a:t>
            </a:r>
            <a:r>
              <a:rPr lang="zh-CN" altLang="zh-CN" sz="2400" dirty="0" smtClean="0"/>
              <a:t>的服务提供包括</a:t>
            </a:r>
            <a:r>
              <a:rPr lang="zh-CN" altLang="zh-CN" sz="2400" b="1" dirty="0" smtClean="0"/>
              <a:t>财务、技术、咨询</a:t>
            </a:r>
            <a:r>
              <a:rPr lang="zh-CN" altLang="zh-CN" sz="2400" dirty="0" smtClean="0"/>
              <a:t>等全方位的服务</a:t>
            </a:r>
            <a:endParaRPr lang="en-US" altLang="zh-CN" sz="2400" dirty="0" smtClean="0"/>
          </a:p>
          <a:p>
            <a:pPr lvl="1" eaLnBrk="1" hangingPunct="1">
              <a:lnSpc>
                <a:spcPct val="90000"/>
              </a:lnSpc>
              <a:defRPr/>
            </a:pPr>
            <a:r>
              <a:rPr lang="zh-CN" altLang="zh-CN" sz="2400" dirty="0" smtClean="0"/>
              <a:t>为国内</a:t>
            </a:r>
            <a:r>
              <a:rPr lang="zh-CN" altLang="zh-CN" sz="2400" b="1" dirty="0" smtClean="0"/>
              <a:t>英文期刊</a:t>
            </a:r>
            <a:r>
              <a:rPr lang="zh-CN" altLang="zh-CN" sz="2400" dirty="0" smtClean="0"/>
              <a:t>提供简单快捷的</a:t>
            </a:r>
            <a:r>
              <a:rPr lang="zh-CN" altLang="zh-CN" sz="2400" b="1" dirty="0" smtClean="0"/>
              <a:t>国际化</a:t>
            </a:r>
            <a:r>
              <a:rPr lang="zh-CN" altLang="zh-CN" sz="2400" dirty="0" smtClean="0"/>
              <a:t>绿色</a:t>
            </a:r>
            <a:r>
              <a:rPr lang="zh-CN" altLang="zh-CN" sz="2400" b="1" dirty="0" smtClean="0"/>
              <a:t>通道</a:t>
            </a:r>
            <a:r>
              <a:rPr lang="zh-CN" altLang="zh-CN" sz="2400" dirty="0" smtClean="0"/>
              <a:t>，</a:t>
            </a:r>
            <a:r>
              <a:rPr lang="zh-CN" altLang="en-US" sz="2400" dirty="0" smtClean="0"/>
              <a:t>借助</a:t>
            </a:r>
            <a:r>
              <a:rPr lang="en-US" altLang="zh-CN" sz="2400" b="1" dirty="0" smtClean="0"/>
              <a:t>DOI</a:t>
            </a:r>
            <a:r>
              <a:rPr lang="zh-CN" altLang="en-US" sz="2400" b="1" dirty="0" smtClean="0"/>
              <a:t>国际标准</a:t>
            </a:r>
            <a:r>
              <a:rPr lang="zh-CN" altLang="en-US" sz="2400" dirty="0" smtClean="0"/>
              <a:t>和</a:t>
            </a:r>
            <a:r>
              <a:rPr lang="zh-CN" altLang="en-US" sz="2400" b="1" dirty="0" smtClean="0"/>
              <a:t>英文特色服务</a:t>
            </a:r>
            <a:r>
              <a:rPr lang="zh-CN" altLang="en-US" sz="2400" dirty="0" smtClean="0"/>
              <a:t>，</a:t>
            </a:r>
            <a:r>
              <a:rPr lang="zh-CN" altLang="zh-CN" sz="2400" dirty="0" smtClean="0"/>
              <a:t>促进我国</a:t>
            </a:r>
            <a:r>
              <a:rPr lang="zh-CN" altLang="zh-CN" sz="2400" b="1" dirty="0" smtClean="0"/>
              <a:t>科技期刊</a:t>
            </a:r>
            <a:r>
              <a:rPr lang="zh-CN" altLang="zh-CN" sz="2400" dirty="0" smtClean="0"/>
              <a:t>的</a:t>
            </a:r>
            <a:r>
              <a:rPr lang="zh-CN" altLang="zh-CN" sz="2400" b="1" dirty="0" smtClean="0"/>
              <a:t>国际</a:t>
            </a:r>
            <a:r>
              <a:rPr lang="zh-CN" altLang="en-US" sz="2400" b="1" dirty="0" smtClean="0"/>
              <a:t>影响</a:t>
            </a:r>
            <a:r>
              <a:rPr lang="zh-CN" altLang="zh-CN" sz="2400" b="1" dirty="0" smtClean="0"/>
              <a:t>力</a:t>
            </a:r>
            <a:r>
              <a:rPr lang="zh-CN" altLang="zh-CN" sz="2400" dirty="0" smtClean="0"/>
              <a:t>不断提升</a:t>
            </a:r>
          </a:p>
          <a:p>
            <a:pPr lvl="1"/>
            <a:endParaRPr lang="en-US" altLang="zh-CN" dirty="0" smtClean="0"/>
          </a:p>
          <a:p>
            <a:pPr lvl="1"/>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noChangeArrowheads="1"/>
          </p:cNvSpPr>
          <p:nvPr>
            <p:ph type="title" idx="4294967295"/>
          </p:nvPr>
        </p:nvSpPr>
        <p:spPr>
          <a:xfrm>
            <a:off x="225100" y="495105"/>
            <a:ext cx="9721215" cy="1200150"/>
          </a:xfrm>
        </p:spPr>
        <p:txBody>
          <a:bodyPr/>
          <a:lstStyle/>
          <a:p>
            <a:pPr eaLnBrk="1" hangingPunct="1"/>
            <a:r>
              <a:rPr lang="zh-CN" altLang="en-US" sz="4000" dirty="0" smtClean="0"/>
              <a:t>中文</a:t>
            </a:r>
            <a:r>
              <a:rPr lang="en-US" altLang="zh-CN" sz="4000" dirty="0" smtClean="0"/>
              <a:t>DOI</a:t>
            </a:r>
            <a:r>
              <a:rPr lang="zh-CN" altLang="en-US" sz="4000" dirty="0" smtClean="0"/>
              <a:t>注册服务</a:t>
            </a:r>
            <a:r>
              <a:rPr lang="zh-CN" altLang="en-US" sz="4000" dirty="0" smtClean="0">
                <a:solidFill>
                  <a:schemeClr val="tx1">
                    <a:lumMod val="50000"/>
                    <a:lumOff val="50000"/>
                  </a:schemeClr>
                </a:solidFill>
              </a:rPr>
              <a:t>政策、流程</a:t>
            </a:r>
          </a:p>
        </p:txBody>
      </p:sp>
      <p:graphicFrame>
        <p:nvGraphicFramePr>
          <p:cNvPr id="6" name="图示 5"/>
          <p:cNvGraphicFramePr/>
          <p:nvPr/>
        </p:nvGraphicFramePr>
        <p:xfrm>
          <a:off x="630145" y="1575225"/>
          <a:ext cx="9901100" cy="5355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矩形 11"/>
          <p:cNvSpPr/>
          <p:nvPr/>
        </p:nvSpPr>
        <p:spPr>
          <a:xfrm>
            <a:off x="1980295" y="1350200"/>
            <a:ext cx="4725525" cy="1107996"/>
          </a:xfrm>
          <a:prstGeom prst="rect">
            <a:avLst/>
          </a:prstGeom>
          <a:noFill/>
        </p:spPr>
        <p:txBody>
          <a:bodyPr wrap="square" lIns="91440" tIns="45720" rIns="91440" bIns="45720">
            <a:spAutoFit/>
          </a:bodyPr>
          <a:lstStyle/>
          <a:p>
            <a:pPr algn="ctr"/>
            <a:r>
              <a:rPr lang="zh-CN" altLang="en-US" sz="6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客户端工具</a:t>
            </a:r>
            <a:endParaRPr lang="zh-CN" altLang="en-US" sz="6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4" name="图片 13" descr="wfdata.jpg"/>
          <p:cNvPicPr>
            <a:picLocks noChangeAspect="1"/>
          </p:cNvPicPr>
          <p:nvPr/>
        </p:nvPicPr>
        <p:blipFill>
          <a:blip r:embed="rId7" cstate="print"/>
          <a:stretch>
            <a:fillRect/>
          </a:stretch>
        </p:blipFill>
        <p:spPr>
          <a:xfrm>
            <a:off x="2430345" y="2880370"/>
            <a:ext cx="3613491" cy="1080120"/>
          </a:xfrm>
          <a:prstGeom prst="rect">
            <a:avLst/>
          </a:prstGeom>
        </p:spPr>
      </p:pic>
      <p:pic>
        <p:nvPicPr>
          <p:cNvPr id="15" name="图片 14" descr="三才.jpg"/>
          <p:cNvPicPr>
            <a:picLocks noChangeAspect="1"/>
          </p:cNvPicPr>
          <p:nvPr/>
        </p:nvPicPr>
        <p:blipFill>
          <a:blip r:embed="rId8" cstate="print"/>
          <a:stretch>
            <a:fillRect/>
          </a:stretch>
        </p:blipFill>
        <p:spPr>
          <a:xfrm>
            <a:off x="6570805" y="4995605"/>
            <a:ext cx="4774967" cy="1215135"/>
          </a:xfrm>
          <a:prstGeom prst="rect">
            <a:avLst/>
          </a:prstGeom>
        </p:spPr>
      </p:pic>
      <p:pic>
        <p:nvPicPr>
          <p:cNvPr id="16" name="图片 15" descr="magtech.jpg"/>
          <p:cNvPicPr>
            <a:picLocks noChangeAspect="1"/>
          </p:cNvPicPr>
          <p:nvPr/>
        </p:nvPicPr>
        <p:blipFill>
          <a:blip r:embed="rId9" cstate="print"/>
          <a:stretch>
            <a:fillRect/>
          </a:stretch>
        </p:blipFill>
        <p:spPr>
          <a:xfrm>
            <a:off x="2115310" y="4905595"/>
            <a:ext cx="4741234" cy="1387063"/>
          </a:xfrm>
          <a:prstGeom prst="rect">
            <a:avLst/>
          </a:prstGeom>
        </p:spPr>
      </p:pic>
      <p:pic>
        <p:nvPicPr>
          <p:cNvPr id="17" name="图片 16" descr="勤云.jpg"/>
          <p:cNvPicPr>
            <a:picLocks noChangeAspect="1"/>
          </p:cNvPicPr>
          <p:nvPr/>
        </p:nvPicPr>
        <p:blipFill>
          <a:blip r:embed="rId10" cstate="print"/>
          <a:stretch>
            <a:fillRect/>
          </a:stretch>
        </p:blipFill>
        <p:spPr>
          <a:xfrm>
            <a:off x="6705820" y="2700350"/>
            <a:ext cx="3828944" cy="1485166"/>
          </a:xfrm>
          <a:prstGeom prst="rect">
            <a:avLst/>
          </a:prstGeom>
        </p:spPr>
      </p:pic>
      <p:sp>
        <p:nvSpPr>
          <p:cNvPr id="18" name="矩形 17"/>
          <p:cNvSpPr/>
          <p:nvPr/>
        </p:nvSpPr>
        <p:spPr>
          <a:xfrm>
            <a:off x="6300775" y="1350200"/>
            <a:ext cx="4809330" cy="1200329"/>
          </a:xfrm>
          <a:prstGeom prst="rect">
            <a:avLst/>
          </a:prstGeom>
          <a:noFill/>
        </p:spPr>
        <p:txBody>
          <a:bodyPr wrap="none" lIns="91440" tIns="45720" rIns="91440" bIns="45720">
            <a:spAutoFit/>
          </a:bodyPr>
          <a:lstStyle/>
          <a:p>
            <a:pPr algn="ctr"/>
            <a:r>
              <a:rPr lang="zh-CN" altLang="en-US"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华文新魏" pitchFamily="2" charset="-122"/>
                <a:ea typeface="华文新魏" pitchFamily="2" charset="-122"/>
              </a:rPr>
              <a:t>自动化接口</a:t>
            </a:r>
            <a:endParaRPr lang="zh-CN" altLang="en-U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华文新魏" pitchFamily="2" charset="-122"/>
              <a:ea typeface="华文新魏" pitchFamily="2" charset="-122"/>
            </a:endParaRPr>
          </a:p>
        </p:txBody>
      </p:sp>
    </p:spTree>
    <p:extLst>
      <p:ext uri="{BB962C8B-B14F-4D97-AF65-F5344CB8AC3E}">
        <p14:creationId xmlns:p14="http://schemas.microsoft.com/office/powerpoint/2010/main" xmlns="" val="122116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6892</TotalTime>
  <Words>2299</Words>
  <Application>Microsoft Office PowerPoint</Application>
  <PresentationFormat>自定义</PresentationFormat>
  <Paragraphs>282</Paragraphs>
  <Slides>35</Slides>
  <Notes>11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35</vt:i4>
      </vt:variant>
    </vt:vector>
  </HeadingPairs>
  <TitlesOfParts>
    <vt:vector size="44" baseType="lpstr">
      <vt:lpstr>Arial</vt:lpstr>
      <vt:lpstr>宋体</vt:lpstr>
      <vt:lpstr>微软雅黑</vt:lpstr>
      <vt:lpstr>Impact</vt:lpstr>
      <vt:lpstr>Calibri</vt:lpstr>
      <vt:lpstr>Wingdings 2</vt:lpstr>
      <vt:lpstr>华文新魏</vt:lpstr>
      <vt:lpstr>黑体</vt:lpstr>
      <vt:lpstr>Office 主题​​</vt:lpstr>
      <vt:lpstr>幻灯片 1</vt:lpstr>
      <vt:lpstr>中信所与DOI服务</vt:lpstr>
      <vt:lpstr>幻灯片 3</vt:lpstr>
      <vt:lpstr>幻灯片 4</vt:lpstr>
      <vt:lpstr>中文DOI服务现状</vt:lpstr>
      <vt:lpstr>为各类用户提供的服务</vt:lpstr>
      <vt:lpstr>研究与合作</vt:lpstr>
      <vt:lpstr>国际合作</vt:lpstr>
      <vt:lpstr>中文DOI注册服务政策、流程</vt:lpstr>
      <vt:lpstr>中文DOI注册服务价格</vt:lpstr>
      <vt:lpstr>幻灯片 11</vt:lpstr>
      <vt:lpstr>DOI促进中文科技资源数字化传播</vt:lpstr>
      <vt:lpstr>幻灯片 13</vt:lpstr>
      <vt:lpstr> 我国科技期刊界的声音</vt:lpstr>
      <vt:lpstr>中文DOI网站功能</vt:lpstr>
      <vt:lpstr>DOI注册服务</vt:lpstr>
      <vt:lpstr>DOI多重解析</vt:lpstr>
      <vt:lpstr>期刊为文摘信息、全文标注DOI</vt:lpstr>
      <vt:lpstr>DOI与参考文献著录规范</vt:lpstr>
      <vt:lpstr>DOI与参考文献著录规范（续）</vt:lpstr>
      <vt:lpstr>为引文标注DOI</vt:lpstr>
      <vt:lpstr>DOI与科技期刊评价</vt:lpstr>
      <vt:lpstr>期刊分析DOI解析量   掌握期刊和论文的传播情况</vt:lpstr>
      <vt:lpstr>被引链接与统计 掌握论文被引详细情况</vt:lpstr>
      <vt:lpstr>科学数据DOI</vt:lpstr>
      <vt:lpstr>期刊论文与科学数据的链接</vt:lpstr>
      <vt:lpstr>幻灯片 27</vt:lpstr>
      <vt:lpstr>多重解析</vt:lpstr>
      <vt:lpstr>学术资源的集成标识</vt:lpstr>
      <vt:lpstr>作者ID与学术成果档案</vt:lpstr>
      <vt:lpstr>其他科研资源标识与管理</vt:lpstr>
      <vt:lpstr>音视频</vt:lpstr>
      <vt:lpstr>版权信息通信</vt:lpstr>
      <vt:lpstr>国际交流与合作</vt:lpstr>
      <vt:lpstr>幻灯片 35</vt:lpstr>
    </vt:vector>
  </TitlesOfParts>
  <Company>Lenovo (Beijing)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lixzva</dc:creator>
  <cp:lastModifiedBy>lenovo</cp:lastModifiedBy>
  <cp:revision>623</cp:revision>
  <dcterms:created xsi:type="dcterms:W3CDTF">2012-10-26T07:13:38Z</dcterms:created>
  <dcterms:modified xsi:type="dcterms:W3CDTF">2013-12-06T05:25:28Z</dcterms:modified>
</cp:coreProperties>
</file>